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84" r:id="rId2"/>
    <p:sldId id="408" r:id="rId3"/>
    <p:sldId id="409" r:id="rId4"/>
    <p:sldId id="395" r:id="rId5"/>
    <p:sldId id="397" r:id="rId6"/>
    <p:sldId id="412" r:id="rId7"/>
    <p:sldId id="396" r:id="rId8"/>
    <p:sldId id="398" r:id="rId9"/>
    <p:sldId id="413" r:id="rId10"/>
    <p:sldId id="400" r:id="rId11"/>
    <p:sldId id="399" r:id="rId12"/>
    <p:sldId id="401" r:id="rId13"/>
    <p:sldId id="405" r:id="rId14"/>
    <p:sldId id="402" r:id="rId15"/>
    <p:sldId id="410" r:id="rId16"/>
    <p:sldId id="414" r:id="rId17"/>
    <p:sldId id="406" r:id="rId18"/>
    <p:sldId id="415" r:id="rId19"/>
    <p:sldId id="417" r:id="rId20"/>
    <p:sldId id="416" r:id="rId21"/>
    <p:sldId id="407" r:id="rId22"/>
    <p:sldId id="411" r:id="rId23"/>
    <p:sldId id="30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0FF"/>
    <a:srgbClr val="FDBBC5"/>
    <a:srgbClr val="F9CF8B"/>
    <a:srgbClr val="4F81BD"/>
    <a:srgbClr val="F79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68" autoAdjust="0"/>
    <p:restoredTop sz="82157"/>
  </p:normalViewPr>
  <p:slideViewPr>
    <p:cSldViewPr>
      <p:cViewPr varScale="1">
        <p:scale>
          <a:sx n="68" d="100"/>
          <a:sy n="68" d="100"/>
        </p:scale>
        <p:origin x="72" y="28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tiff>
</file>

<file path=ppt/media/image2.jpeg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BC3C30-7F3D-4B20-9974-47C57B22CA6E}" type="datetimeFigureOut">
              <a:rPr lang="en-IE" smtClean="0"/>
              <a:t>21/01/2026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09BE90-ABBD-4931-8E0C-089E0ACACA6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9818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 prevent any other class from being able to change the field values</a:t>
            </a:r>
            <a:r>
              <a:rPr lang="en-GB" baseline="0" dirty="0"/>
              <a:t> </a:t>
            </a:r>
            <a:r>
              <a:rPr lang="mr-IN" baseline="0" dirty="0"/>
              <a:t>–</a:t>
            </a:r>
            <a:r>
              <a:rPr lang="en-GB" baseline="0" dirty="0"/>
              <a:t> must use getter / setter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9BE90-ABBD-4931-8E0C-089E0ACACA6B}" type="slidenum">
              <a:rPr lang="en-IE" smtClean="0"/>
              <a:t>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66397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 prevent any other class from being able to change the field values</a:t>
            </a:r>
            <a:r>
              <a:rPr lang="en-GB" baseline="0" dirty="0"/>
              <a:t> </a:t>
            </a:r>
            <a:r>
              <a:rPr lang="mr-IN" baseline="0" dirty="0"/>
              <a:t>–</a:t>
            </a:r>
            <a:r>
              <a:rPr lang="en-GB" baseline="0" dirty="0"/>
              <a:t> must use getter / setter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9BE90-ABBD-4931-8E0C-089E0ACACA6B}" type="slidenum">
              <a:rPr lang="en-IE" smtClean="0"/>
              <a:t>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29179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public String toString</a:t>
            </a:r>
            <a:r>
              <a:rPr lang="en-GB" dirty="0"/>
              <a:t>(){</a:t>
            </a:r>
          </a:p>
          <a:p>
            <a:r>
              <a:rPr lang="en-GB" baseline="0" dirty="0"/>
              <a:t>    return “total: ” + total + “ \n” + </a:t>
            </a:r>
            <a:r>
              <a:rPr lang="en-GB" baseline="0" dirty="0" err="1"/>
              <a:t>this.listProducts</a:t>
            </a:r>
            <a:r>
              <a:rPr lang="en-GB" baseline="0" dirty="0"/>
              <a:t>();</a:t>
            </a:r>
            <a:endParaRPr lang="en-GB" dirty="0"/>
          </a:p>
          <a:p>
            <a:r>
              <a:rPr lang="en-GB" dirty="0"/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9BE90-ABBD-4931-8E0C-089E0ACACA6B}" type="slidenum">
              <a:rPr lang="en-IE" smtClean="0"/>
              <a:t>11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65284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9BE90-ABBD-4931-8E0C-089E0ACACA6B}" type="slidenum">
              <a:rPr lang="en-IE" smtClean="0"/>
              <a:t>16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74530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9BE90-ABBD-4931-8E0C-089E0ACACA6B}" type="slidenum">
              <a:rPr lang="en-IE" smtClean="0"/>
              <a:t>17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35161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9BE90-ABBD-4931-8E0C-089E0ACACA6B}" type="slidenum">
              <a:rPr lang="en-IE" smtClean="0"/>
              <a:t>18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243093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9BE90-ABBD-4931-8E0C-089E0ACACA6B}" type="slidenum">
              <a:rPr lang="en-IE" smtClean="0"/>
              <a:t>19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33113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9BE90-ABBD-4931-8E0C-089E0ACACA6B}" type="slidenum">
              <a:rPr lang="en-IE" smtClean="0"/>
              <a:t>20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942421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9BE90-ABBD-4931-8E0C-089E0ACACA6B}" type="slidenum">
              <a:rPr lang="en-IE" smtClean="0"/>
              <a:t>22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14219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09600" y="1447800"/>
            <a:ext cx="110744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9600" y="1447800"/>
            <a:ext cx="1107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09600" y="1447800"/>
            <a:ext cx="1107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609600" y="1447800"/>
            <a:ext cx="1107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501776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IE" sz="4000" dirty="0"/>
              <a:t>Shop V2.0 - An Array of Product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8300" y="3810000"/>
            <a:ext cx="1866900" cy="1066800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IE" sz="2400" dirty="0"/>
              <a:t>Produced </a:t>
            </a:r>
          </a:p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IE" sz="2400" dirty="0"/>
              <a:t>by: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2251841" y="3124200"/>
            <a:ext cx="762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 txBox="1">
            <a:spLocks/>
          </p:cNvSpPr>
          <p:nvPr/>
        </p:nvSpPr>
        <p:spPr>
          <a:xfrm>
            <a:off x="2175641" y="2133601"/>
            <a:ext cx="7772400" cy="936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IE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AF220A-876A-4FD4-A501-DF5ED9B43E8A}"/>
              </a:ext>
            </a:extLst>
          </p:cNvPr>
          <p:cNvSpPr txBox="1"/>
          <p:nvPr/>
        </p:nvSpPr>
        <p:spPr>
          <a:xfrm>
            <a:off x="3810000" y="3810001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Ms. </a:t>
            </a:r>
            <a:r>
              <a:rPr lang="en-IE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Maireád</a:t>
            </a:r>
            <a:r>
              <a:rPr lang="en-I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Meagher</a:t>
            </a:r>
          </a:p>
          <a:p>
            <a:r>
              <a:rPr lang="en-IE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Dr.</a:t>
            </a:r>
            <a:r>
              <a:rPr lang="en-I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IE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Siobhán</a:t>
            </a:r>
            <a:r>
              <a:rPr lang="en-I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Drohan</a:t>
            </a:r>
          </a:p>
          <a:p>
            <a:r>
              <a:rPr lang="en-IE" sz="2400">
                <a:solidFill>
                  <a:schemeClr val="tx1">
                    <a:lumMod val="75000"/>
                    <a:lumOff val="25000"/>
                  </a:schemeClr>
                </a:solidFill>
              </a:rPr>
              <a:t>Ms Siobhan Roche</a:t>
            </a:r>
            <a:endParaRPr lang="en-IE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590800"/>
            <a:ext cx="2857500" cy="2857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0" y="2885559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v2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2A9321-135B-6ACB-BBE5-516FE1DB816D}"/>
              </a:ext>
            </a:extLst>
          </p:cNvPr>
          <p:cNvSpPr txBox="1"/>
          <p:nvPr/>
        </p:nvSpPr>
        <p:spPr>
          <a:xfrm>
            <a:off x="7336971" y="5849826"/>
            <a:ext cx="40727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600" dirty="0"/>
              <a:t>Department of Computing and Mathematics</a:t>
            </a:r>
          </a:p>
          <a:p>
            <a:r>
              <a:rPr lang="en-IE" sz="1600" dirty="0"/>
              <a:t>http://www.setu.ie/</a:t>
            </a: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D5D5FDD5-1E6C-BDFE-5139-002EFA53CC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1" y="5501441"/>
            <a:ext cx="2286000" cy="1281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43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E56E41A1-8747-4CDA-B7A3-6843BCBE68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5288" y="1639794"/>
            <a:ext cx="5974713" cy="5078313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altLang="en-US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isFull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total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en-US" altLang="en-US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altLang="en-US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isEmpty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total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en-US" alt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add(Product product){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isFull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false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total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product;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total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true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D429CE-5C15-4974-AC32-7DD2E4457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1" y="381001"/>
            <a:ext cx="2972161" cy="25220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Rectangle: Rounded Corners 20">
            <a:extLst>
              <a:ext uri="{FF2B5EF4-FFF2-40B4-BE49-F238E27FC236}">
                <a16:creationId xmlns:a16="http://schemas.microsoft.com/office/drawing/2014/main" id="{568E9ECC-112E-40DC-84EA-6A19D160A5D2}"/>
              </a:ext>
            </a:extLst>
          </p:cNvPr>
          <p:cNvSpPr/>
          <p:nvPr/>
        </p:nvSpPr>
        <p:spPr>
          <a:xfrm>
            <a:off x="7620001" y="1030932"/>
            <a:ext cx="2638643" cy="874068"/>
          </a:xfrm>
          <a:prstGeom prst="roundRect">
            <a:avLst/>
          </a:prstGeom>
          <a:noFill/>
          <a:ln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1" name="TextBox 20"/>
          <p:cNvSpPr txBox="1"/>
          <p:nvPr/>
        </p:nvSpPr>
        <p:spPr>
          <a:xfrm>
            <a:off x="7772401" y="5563904"/>
            <a:ext cx="2667360" cy="1015663"/>
          </a:xfrm>
          <a:prstGeom prst="rect">
            <a:avLst/>
          </a:prstGeom>
          <a:solidFill>
            <a:srgbClr val="FCBA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set</a:t>
            </a:r>
            <a:r>
              <a:rPr lang="en-IE" sz="2000" dirty="0"/>
              <a:t>ter</a:t>
            </a:r>
            <a:r>
              <a:rPr lang="en-IE" sz="2000" b="1" dirty="0"/>
              <a:t> </a:t>
            </a:r>
          </a:p>
          <a:p>
            <a:r>
              <a:rPr lang="en-IE" sz="2000" b="1" dirty="0"/>
              <a:t>add()</a:t>
            </a:r>
            <a:r>
              <a:rPr lang="en-IE" sz="2000" dirty="0"/>
              <a:t> makes use of private method </a:t>
            </a:r>
            <a:r>
              <a:rPr lang="en-IE" sz="2000" b="1" dirty="0" err="1"/>
              <a:t>isFull</a:t>
            </a:r>
            <a:r>
              <a:rPr lang="en-IE" sz="2000" b="1" dirty="0"/>
              <a:t>()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2401" y="3263990"/>
            <a:ext cx="2667360" cy="1938992"/>
          </a:xfrm>
          <a:prstGeom prst="rect">
            <a:avLst/>
          </a:prstGeom>
          <a:solidFill>
            <a:srgbClr val="FCBA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get</a:t>
            </a:r>
            <a:r>
              <a:rPr lang="en-IE" sz="2000" dirty="0"/>
              <a:t>ters</a:t>
            </a:r>
          </a:p>
          <a:p>
            <a:r>
              <a:rPr lang="en-IE" sz="2000" b="1" dirty="0" err="1"/>
              <a:t>isFull</a:t>
            </a:r>
            <a:r>
              <a:rPr lang="en-IE" sz="2000" b="1" dirty="0"/>
              <a:t>()</a:t>
            </a:r>
            <a:r>
              <a:rPr lang="en-IE" sz="2000" dirty="0"/>
              <a:t> &amp; </a:t>
            </a:r>
            <a:r>
              <a:rPr lang="en-IE" sz="2000" b="1" dirty="0" err="1"/>
              <a:t>isEmpty</a:t>
            </a:r>
            <a:r>
              <a:rPr lang="en-IE" sz="2000" b="1" dirty="0"/>
              <a:t>()</a:t>
            </a:r>
            <a:r>
              <a:rPr lang="en-IE" sz="2000" dirty="0"/>
              <a:t> return state of fields.</a:t>
            </a:r>
          </a:p>
          <a:p>
            <a:br>
              <a:rPr lang="en-IE" sz="2000" dirty="0"/>
            </a:br>
            <a:r>
              <a:rPr lang="en-IE" sz="2000" dirty="0"/>
              <a:t>They are private member methods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6528" y="91184"/>
            <a:ext cx="2048086" cy="1224585"/>
          </a:xfrm>
          <a:prstGeom prst="rect">
            <a:avLst/>
          </a:prstGeom>
          <a:ln w="57150">
            <a:solidFill>
              <a:srgbClr val="FF40FF"/>
            </a:solidFill>
          </a:ln>
        </p:spPr>
      </p:pic>
    </p:spTree>
    <p:extLst>
      <p:ext uri="{BB962C8B-B14F-4D97-AF65-F5344CB8AC3E}">
        <p14:creationId xmlns:p14="http://schemas.microsoft.com/office/powerpoint/2010/main" val="191109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B6794C-EC2E-4787-98D6-728E07249857}"/>
              </a:ext>
            </a:extLst>
          </p:cNvPr>
          <p:cNvSpPr/>
          <p:nvPr/>
        </p:nvSpPr>
        <p:spPr>
          <a:xfrm>
            <a:off x="1905000" y="2209800"/>
            <a:ext cx="8305800" cy="397031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listProducts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isEmpty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"No products"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String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""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total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altLang="en-US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+ </a:t>
            </a:r>
            <a:r>
              <a:rPr lang="en-US" altLang="en-US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\n</a:t>
            </a:r>
            <a:r>
              <a:rPr lang="en-US" altLang="en-US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listOfProducts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380641-6076-446C-93BD-D87AB4C35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1" y="381001"/>
            <a:ext cx="2972161" cy="25220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: Rounded Corners 20">
            <a:extLst>
              <a:ext uri="{FF2B5EF4-FFF2-40B4-BE49-F238E27FC236}">
                <a16:creationId xmlns:a16="http://schemas.microsoft.com/office/drawing/2014/main" id="{568E9ECC-112E-40DC-84EA-6A19D160A5D2}"/>
              </a:ext>
            </a:extLst>
          </p:cNvPr>
          <p:cNvSpPr/>
          <p:nvPr/>
        </p:nvSpPr>
        <p:spPr>
          <a:xfrm>
            <a:off x="7620001" y="1905000"/>
            <a:ext cx="2638643" cy="344396"/>
          </a:xfrm>
          <a:prstGeom prst="roundRect">
            <a:avLst/>
          </a:prstGeom>
          <a:noFill/>
          <a:ln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9" name="TextBox 8"/>
          <p:cNvSpPr txBox="1"/>
          <p:nvPr/>
        </p:nvSpPr>
        <p:spPr>
          <a:xfrm>
            <a:off x="6100109" y="5906334"/>
            <a:ext cx="4339652" cy="707886"/>
          </a:xfrm>
          <a:prstGeom prst="rect">
            <a:avLst/>
          </a:prstGeom>
          <a:solidFill>
            <a:srgbClr val="FCBA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dirty="0" err="1"/>
              <a:t>toString</a:t>
            </a:r>
            <a:r>
              <a:rPr lang="en-IE" sz="2000" b="1" dirty="0"/>
              <a:t> </a:t>
            </a:r>
            <a:r>
              <a:rPr lang="en-IE" sz="2000" dirty="0"/>
              <a:t>type method</a:t>
            </a:r>
            <a:r>
              <a:rPr lang="en-IE" sz="2000" b="1" dirty="0"/>
              <a:t> </a:t>
            </a:r>
            <a:r>
              <a:rPr lang="en-IE" sz="2000" b="1" dirty="0" err="1"/>
              <a:t>listProducts</a:t>
            </a:r>
            <a:r>
              <a:rPr lang="en-IE" sz="2000" b="1" dirty="0"/>
              <a:t>() </a:t>
            </a:r>
            <a:r>
              <a:rPr lang="en-IE" sz="2000" dirty="0"/>
              <a:t>makes use of private method </a:t>
            </a:r>
            <a:r>
              <a:rPr lang="en-IE" sz="2000" b="1" dirty="0" err="1"/>
              <a:t>isEmpty</a:t>
            </a:r>
            <a:r>
              <a:rPr lang="en-IE" sz="2000" b="1" dirty="0"/>
              <a:t>()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6528" y="91184"/>
            <a:ext cx="2048086" cy="1224585"/>
          </a:xfrm>
          <a:prstGeom prst="rect">
            <a:avLst/>
          </a:prstGeom>
          <a:ln w="57150">
            <a:solidFill>
              <a:srgbClr val="FF40FF"/>
            </a:solidFill>
          </a:ln>
        </p:spPr>
      </p:pic>
    </p:spTree>
    <p:extLst>
      <p:ext uri="{BB962C8B-B14F-4D97-AF65-F5344CB8AC3E}">
        <p14:creationId xmlns:p14="http://schemas.microsoft.com/office/powerpoint/2010/main" val="406130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5D8F36-428E-4282-A102-A6A7707EB2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6"/>
          <a:stretch/>
        </p:blipFill>
        <p:spPr>
          <a:xfrm>
            <a:off x="4540671" y="1672033"/>
            <a:ext cx="6055379" cy="36671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85A8B5E-5846-43EE-8746-0FE1E2081B35}"/>
              </a:ext>
            </a:extLst>
          </p:cNvPr>
          <p:cNvSpPr/>
          <p:nvPr/>
        </p:nvSpPr>
        <p:spPr>
          <a:xfrm>
            <a:off x="4555455" y="5599438"/>
            <a:ext cx="2743200" cy="1143000"/>
          </a:xfrm>
          <a:prstGeom prst="roundRect">
            <a:avLst/>
          </a:prstGeom>
          <a:solidFill>
            <a:srgbClr val="F9CF8B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b="1" dirty="0"/>
              <a:t>1) Product</a:t>
            </a:r>
            <a:r>
              <a:rPr lang="en-IE" sz="2000" dirty="0"/>
              <a:t> object removed and replaced with </a:t>
            </a:r>
            <a:r>
              <a:rPr lang="en-IE" sz="2000" b="1" dirty="0"/>
              <a:t>Store</a:t>
            </a:r>
            <a:r>
              <a:rPr lang="en-IE" sz="2000" dirty="0"/>
              <a:t> object.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144A709-3455-418C-AE5F-69D5485819DF}"/>
              </a:ext>
            </a:extLst>
          </p:cNvPr>
          <p:cNvSpPr/>
          <p:nvPr/>
        </p:nvSpPr>
        <p:spPr>
          <a:xfrm>
            <a:off x="1562197" y="5181600"/>
            <a:ext cx="2454624" cy="1560838"/>
          </a:xfrm>
          <a:prstGeom prst="roundRect">
            <a:avLst/>
          </a:prstGeom>
          <a:solidFill>
            <a:srgbClr val="FDBB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dirty="0"/>
              <a:t>3) New method, </a:t>
            </a:r>
            <a:r>
              <a:rPr lang="en-IE" sz="2000" b="1" dirty="0" err="1"/>
              <a:t>processOrder</a:t>
            </a:r>
            <a:r>
              <a:rPr lang="en-IE" sz="2000" b="1" dirty="0"/>
              <a:t>()</a:t>
            </a:r>
            <a:r>
              <a:rPr lang="en-IE" sz="2000" dirty="0"/>
              <a:t>, reads in products from the user. 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DF49B5D-4EB0-4E8C-8A08-5D0D661A587B}"/>
              </a:ext>
            </a:extLst>
          </p:cNvPr>
          <p:cNvSpPr/>
          <p:nvPr/>
        </p:nvSpPr>
        <p:spPr>
          <a:xfrm>
            <a:off x="1609933" y="1579914"/>
            <a:ext cx="2436159" cy="1681164"/>
          </a:xfrm>
          <a:prstGeom prst="roundRect">
            <a:avLst/>
          </a:prstGeom>
          <a:solidFill>
            <a:srgbClr val="FDBB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b="1" dirty="0"/>
              <a:t>2) </a:t>
            </a:r>
            <a:r>
              <a:rPr lang="en-IE" sz="2000" b="1" dirty="0" err="1"/>
              <a:t>addProduct</a:t>
            </a:r>
            <a:r>
              <a:rPr lang="en-IE" sz="2000" b="1" dirty="0"/>
              <a:t>()</a:t>
            </a:r>
            <a:r>
              <a:rPr lang="en-IE" sz="2000" dirty="0"/>
              <a:t> changed to add the entered product to the array.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8AAFA16-C0D0-456E-91C1-D111CE7FDAB0}"/>
              </a:ext>
            </a:extLst>
          </p:cNvPr>
          <p:cNvSpPr/>
          <p:nvPr/>
        </p:nvSpPr>
        <p:spPr>
          <a:xfrm>
            <a:off x="1591466" y="3519699"/>
            <a:ext cx="2454624" cy="1403281"/>
          </a:xfrm>
          <a:prstGeom prst="roundRect">
            <a:avLst/>
          </a:prstGeom>
          <a:solidFill>
            <a:srgbClr val="FDBB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b="1" dirty="0"/>
              <a:t>5) </a:t>
            </a:r>
            <a:r>
              <a:rPr lang="en-IE" sz="2000" b="1" dirty="0" err="1"/>
              <a:t>printProduct</a:t>
            </a:r>
            <a:r>
              <a:rPr lang="en-IE" sz="2000" b="1" dirty="0"/>
              <a:t>()</a:t>
            </a:r>
            <a:r>
              <a:rPr lang="en-IE" sz="2000" dirty="0"/>
              <a:t> changed to print out all products in the array.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C128F14-781E-4E9F-99B4-1E08919539EC}"/>
              </a:ext>
            </a:extLst>
          </p:cNvPr>
          <p:cNvSpPr txBox="1">
            <a:spLocks/>
          </p:cNvSpPr>
          <p:nvPr/>
        </p:nvSpPr>
        <p:spPr>
          <a:xfrm>
            <a:off x="8894437" y="914940"/>
            <a:ext cx="1701613" cy="436771"/>
          </a:xfrm>
          <a:prstGeom prst="rect">
            <a:avLst/>
          </a:prstGeom>
          <a:solidFill>
            <a:srgbClr val="F79646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IE" sz="2800" b="1" dirty="0"/>
              <a:t>5 changes</a:t>
            </a:r>
          </a:p>
          <a:p>
            <a:pPr marL="0" indent="0" algn="ctr">
              <a:buNone/>
            </a:pPr>
            <a:endParaRPr lang="en-IE" sz="2800" dirty="0"/>
          </a:p>
        </p:txBody>
      </p:sp>
      <p:sp>
        <p:nvSpPr>
          <p:cNvPr id="15" name="Rectangle: Rounded Corners 3">
            <a:extLst>
              <a:ext uri="{FF2B5EF4-FFF2-40B4-BE49-F238E27FC236}">
                <a16:creationId xmlns:a16="http://schemas.microsoft.com/office/drawing/2014/main" id="{2F48EAA3-F50D-4307-B4CB-4A28736D5065}"/>
              </a:ext>
            </a:extLst>
          </p:cNvPr>
          <p:cNvSpPr/>
          <p:nvPr/>
        </p:nvSpPr>
        <p:spPr>
          <a:xfrm>
            <a:off x="8894437" y="56310"/>
            <a:ext cx="1701613" cy="882318"/>
          </a:xfrm>
          <a:prstGeom prst="roundRect">
            <a:avLst/>
          </a:prstGeom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Driver</a:t>
            </a:r>
          </a:p>
        </p:txBody>
      </p:sp>
      <p:sp>
        <p:nvSpPr>
          <p:cNvPr id="19" name="Rectangle: Rounded Corners 6">
            <a:extLst>
              <a:ext uri="{FF2B5EF4-FFF2-40B4-BE49-F238E27FC236}">
                <a16:creationId xmlns:a16="http://schemas.microsoft.com/office/drawing/2014/main" id="{9144A709-3455-418C-AE5F-69D5485819DF}"/>
              </a:ext>
            </a:extLst>
          </p:cNvPr>
          <p:cNvSpPr/>
          <p:nvPr/>
        </p:nvSpPr>
        <p:spPr>
          <a:xfrm>
            <a:off x="1609932" y="330693"/>
            <a:ext cx="2436159" cy="990600"/>
          </a:xfrm>
          <a:prstGeom prst="roundRect">
            <a:avLst/>
          </a:prstGeom>
          <a:solidFill>
            <a:srgbClr val="FDBB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b="1" dirty="0"/>
              <a:t>4) main() </a:t>
            </a:r>
            <a:r>
              <a:rPr lang="en-IE" sz="2000" dirty="0"/>
              <a:t>changed to call </a:t>
            </a:r>
            <a:r>
              <a:rPr lang="en-IE" sz="2000" b="1" dirty="0" err="1"/>
              <a:t>processOrder</a:t>
            </a:r>
            <a:r>
              <a:rPr lang="en-IE" sz="2000" b="1" dirty="0"/>
              <a:t>()</a:t>
            </a:r>
            <a:r>
              <a:rPr lang="en-IE" sz="2000" dirty="0"/>
              <a:t> </a:t>
            </a:r>
          </a:p>
        </p:txBody>
      </p:sp>
      <p:cxnSp>
        <p:nvCxnSpPr>
          <p:cNvPr id="21" name="Straight Arrow Connector 20"/>
          <p:cNvCxnSpPr>
            <a:cxnSpLocks/>
          </p:cNvCxnSpPr>
          <p:nvPr/>
        </p:nvCxnSpPr>
        <p:spPr>
          <a:xfrm flipH="1" flipV="1">
            <a:off x="3981435" y="1297354"/>
            <a:ext cx="1240979" cy="1068786"/>
          </a:xfrm>
          <a:prstGeom prst="straightConnector1">
            <a:avLst/>
          </a:prstGeom>
          <a:ln w="3492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cxnSpLocks/>
          </p:cNvCxnSpPr>
          <p:nvPr/>
        </p:nvCxnSpPr>
        <p:spPr>
          <a:xfrm flipH="1" flipV="1">
            <a:off x="4046091" y="2054698"/>
            <a:ext cx="1211711" cy="770447"/>
          </a:xfrm>
          <a:prstGeom prst="straightConnector1">
            <a:avLst/>
          </a:prstGeom>
          <a:ln w="3492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</p:cNvCxnSpPr>
          <p:nvPr/>
        </p:nvCxnSpPr>
        <p:spPr>
          <a:xfrm flipH="1">
            <a:off x="4046090" y="3342709"/>
            <a:ext cx="1211712" cy="354219"/>
          </a:xfrm>
          <a:prstGeom prst="straightConnector1">
            <a:avLst/>
          </a:prstGeom>
          <a:ln w="3492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cxnSpLocks/>
          </p:cNvCxnSpPr>
          <p:nvPr/>
        </p:nvCxnSpPr>
        <p:spPr>
          <a:xfrm flipH="1">
            <a:off x="4016822" y="3786955"/>
            <a:ext cx="1212849" cy="1552202"/>
          </a:xfrm>
          <a:prstGeom prst="straightConnector1">
            <a:avLst/>
          </a:prstGeom>
          <a:ln w="3492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cxnSpLocks/>
          </p:cNvCxnSpPr>
          <p:nvPr/>
        </p:nvCxnSpPr>
        <p:spPr>
          <a:xfrm>
            <a:off x="5334000" y="4922980"/>
            <a:ext cx="0" cy="676459"/>
          </a:xfrm>
          <a:prstGeom prst="straightConnector1">
            <a:avLst/>
          </a:prstGeom>
          <a:ln w="34925">
            <a:solidFill>
              <a:srgbClr val="F9CF8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495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2" grpId="0" animBg="1"/>
      <p:bldP spid="17" grpId="0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845C9B-E3CC-4ADF-A9FB-3589AF89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6"/>
          <a:stretch/>
        </p:blipFill>
        <p:spPr>
          <a:xfrm>
            <a:off x="7391401" y="152401"/>
            <a:ext cx="3194223" cy="19344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0E42D0F-6507-47C6-9B1F-82E6373E2741}"/>
              </a:ext>
            </a:extLst>
          </p:cNvPr>
          <p:cNvSpPr/>
          <p:nvPr/>
        </p:nvSpPr>
        <p:spPr>
          <a:xfrm>
            <a:off x="7543800" y="1752600"/>
            <a:ext cx="2514600" cy="204754"/>
          </a:xfrm>
          <a:prstGeom prst="roundRect">
            <a:avLst/>
          </a:prstGeom>
          <a:noFill/>
          <a:ln>
            <a:solidFill>
              <a:srgbClr val="F9CF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9CA0D8-AE1F-43BE-8D4F-AE9FD47F3413}"/>
              </a:ext>
            </a:extLst>
          </p:cNvPr>
          <p:cNvSpPr/>
          <p:nvPr/>
        </p:nvSpPr>
        <p:spPr>
          <a:xfrm>
            <a:off x="2286000" y="2743201"/>
            <a:ext cx="7239000" cy="258532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java.util.Scanner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Scanner 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Scanner(System.</a:t>
            </a:r>
            <a:r>
              <a:rPr lang="en-US" altLang="en-US" b="1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Store </a:t>
            </a:r>
            <a:r>
              <a:rPr lang="en-US" altLang="en-US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//code omitted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IE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E8DE4A2-1B55-4B91-8010-D108B12D2DB4}"/>
              </a:ext>
            </a:extLst>
          </p:cNvPr>
          <p:cNvSpPr/>
          <p:nvPr/>
        </p:nvSpPr>
        <p:spPr>
          <a:xfrm>
            <a:off x="2590800" y="4114800"/>
            <a:ext cx="3200400" cy="381000"/>
          </a:xfrm>
          <a:prstGeom prst="roundRect">
            <a:avLst/>
          </a:prstGeom>
          <a:noFill/>
          <a:ln>
            <a:solidFill>
              <a:srgbClr val="F9CF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Rectangle: Rounded Corners 3">
            <a:extLst>
              <a:ext uri="{FF2B5EF4-FFF2-40B4-BE49-F238E27FC236}">
                <a16:creationId xmlns:a16="http://schemas.microsoft.com/office/drawing/2014/main" id="{085A8B5E-5846-43EE-8746-0FE1E2081B35}"/>
              </a:ext>
            </a:extLst>
          </p:cNvPr>
          <p:cNvSpPr/>
          <p:nvPr/>
        </p:nvSpPr>
        <p:spPr>
          <a:xfrm>
            <a:off x="6858000" y="5524500"/>
            <a:ext cx="2667000" cy="1143000"/>
          </a:xfrm>
          <a:prstGeom prst="roundRect">
            <a:avLst/>
          </a:prstGeom>
          <a:solidFill>
            <a:srgbClr val="F9CF8B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b="1" dirty="0"/>
              <a:t>1) Product</a:t>
            </a:r>
            <a:r>
              <a:rPr lang="en-IE" sz="2000" dirty="0"/>
              <a:t> object removed and replaced with </a:t>
            </a:r>
            <a:r>
              <a:rPr lang="en-IE" sz="2000" b="1" dirty="0"/>
              <a:t>Store</a:t>
            </a:r>
            <a:r>
              <a:rPr lang="en-IE" sz="2000" dirty="0"/>
              <a:t> object.</a:t>
            </a:r>
          </a:p>
        </p:txBody>
      </p:sp>
      <p:cxnSp>
        <p:nvCxnSpPr>
          <p:cNvPr id="12" name="Straight Arrow Connector 11"/>
          <p:cNvCxnSpPr>
            <a:cxnSpLocks/>
          </p:cNvCxnSpPr>
          <p:nvPr/>
        </p:nvCxnSpPr>
        <p:spPr>
          <a:xfrm flipH="1" flipV="1">
            <a:off x="5791201" y="4495800"/>
            <a:ext cx="1588827" cy="1219200"/>
          </a:xfrm>
          <a:prstGeom prst="straightConnector1">
            <a:avLst/>
          </a:prstGeom>
          <a:ln w="34925">
            <a:solidFill>
              <a:srgbClr val="F9CF8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9710897" y="152400"/>
            <a:ext cx="874727" cy="665910"/>
            <a:chOff x="7370436" y="56310"/>
            <a:chExt cx="1701613" cy="1295400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FC128F14-781E-4E9F-99B4-1E08919539EC}"/>
                </a:ext>
              </a:extLst>
            </p:cNvPr>
            <p:cNvSpPr txBox="1">
              <a:spLocks/>
            </p:cNvSpPr>
            <p:nvPr/>
          </p:nvSpPr>
          <p:spPr>
            <a:xfrm>
              <a:off x="7370436" y="914939"/>
              <a:ext cx="1701613" cy="436771"/>
            </a:xfrm>
            <a:prstGeom prst="rect">
              <a:avLst/>
            </a:prstGeom>
            <a:solidFill>
              <a:srgbClr val="F79646"/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rmAutofit fontScale="32500" lnSpcReduction="2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IE" sz="2800" b="1" dirty="0"/>
                <a:t>Change - 1</a:t>
              </a:r>
            </a:p>
            <a:p>
              <a:pPr marL="0" indent="0" algn="ctr">
                <a:buNone/>
              </a:pPr>
              <a:endParaRPr lang="en-IE" sz="2800" dirty="0"/>
            </a:p>
          </p:txBody>
        </p:sp>
        <p:sp>
          <p:nvSpPr>
            <p:cNvPr id="13" name="Rectangle: Rounded Corners 3">
              <a:extLst>
                <a:ext uri="{FF2B5EF4-FFF2-40B4-BE49-F238E27FC236}">
                  <a16:creationId xmlns:a16="http://schemas.microsoft.com/office/drawing/2014/main" id="{2F48EAA3-F50D-4307-B4CB-4A28736D5065}"/>
                </a:ext>
              </a:extLst>
            </p:cNvPr>
            <p:cNvSpPr/>
            <p:nvPr/>
          </p:nvSpPr>
          <p:spPr>
            <a:xfrm>
              <a:off x="7370436" y="56310"/>
              <a:ext cx="1701613" cy="882318"/>
            </a:xfrm>
            <a:prstGeom prst="roundRect">
              <a:avLst/>
            </a:prstGeom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E" b="1" dirty="0"/>
                <a:t>Driver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7694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B52DCC10-5650-40B3-92F8-46CC11C261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1076" y="2186858"/>
            <a:ext cx="8820724" cy="28931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void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processOrder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//find out from the user how many products they would like to order</a:t>
            </a:r>
            <a:br>
              <a:rPr lang="en-US" altLang="en-US" sz="1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en-US" altLang="en-US" sz="14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"How many Products would you like to have in your Store? "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numberProducts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1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.nextInt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4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store 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Store(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numberProducts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//ask the user for the details of the products and add them to the order</a:t>
            </a:r>
            <a:br>
              <a:rPr lang="en-US" altLang="en-US" sz="1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numberProducts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++){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addProduct</a:t>
            </a: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  <a:b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3600" dirty="0">
              <a:latin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845C9B-E3CC-4ADF-A9FB-3589AF89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6"/>
          <a:stretch/>
        </p:blipFill>
        <p:spPr>
          <a:xfrm>
            <a:off x="7391401" y="152401"/>
            <a:ext cx="3194223" cy="19344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81E8081-253F-45EC-8B10-009DF42E9874}"/>
              </a:ext>
            </a:extLst>
          </p:cNvPr>
          <p:cNvSpPr/>
          <p:nvPr/>
        </p:nvSpPr>
        <p:spPr>
          <a:xfrm>
            <a:off x="7543800" y="1219200"/>
            <a:ext cx="2514600" cy="228600"/>
          </a:xfrm>
          <a:prstGeom prst="roundRect">
            <a:avLst/>
          </a:prstGeom>
          <a:noFill/>
          <a:ln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Rectangle: Rounded Corners 6">
            <a:extLst>
              <a:ext uri="{FF2B5EF4-FFF2-40B4-BE49-F238E27FC236}">
                <a16:creationId xmlns:a16="http://schemas.microsoft.com/office/drawing/2014/main" id="{9144A709-3455-418C-AE5F-69D5485819DF}"/>
              </a:ext>
            </a:extLst>
          </p:cNvPr>
          <p:cNvSpPr/>
          <p:nvPr/>
        </p:nvSpPr>
        <p:spPr>
          <a:xfrm>
            <a:off x="1847276" y="98873"/>
            <a:ext cx="2454624" cy="1560838"/>
          </a:xfrm>
          <a:prstGeom prst="roundRect">
            <a:avLst/>
          </a:prstGeom>
          <a:solidFill>
            <a:srgbClr val="FDBB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dirty="0"/>
              <a:t>2) New method, </a:t>
            </a:r>
            <a:r>
              <a:rPr lang="en-IE" sz="2000" b="1" dirty="0" err="1"/>
              <a:t>processOrder</a:t>
            </a:r>
            <a:r>
              <a:rPr lang="en-IE" sz="2000" b="1" dirty="0"/>
              <a:t>()</a:t>
            </a:r>
            <a:r>
              <a:rPr lang="en-IE" sz="2000" dirty="0"/>
              <a:t>, reads in products from the user. </a:t>
            </a:r>
          </a:p>
        </p:txBody>
      </p:sp>
      <p:cxnSp>
        <p:nvCxnSpPr>
          <p:cNvPr id="9" name="Straight Arrow Connector 8"/>
          <p:cNvCxnSpPr>
            <a:cxnSpLocks/>
            <a:stCxn id="8" idx="2"/>
          </p:cNvCxnSpPr>
          <p:nvPr/>
        </p:nvCxnSpPr>
        <p:spPr>
          <a:xfrm>
            <a:off x="3074588" y="1659712"/>
            <a:ext cx="354412" cy="513747"/>
          </a:xfrm>
          <a:prstGeom prst="straightConnector1">
            <a:avLst/>
          </a:prstGeom>
          <a:ln w="3492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9710897" y="152400"/>
            <a:ext cx="874727" cy="665910"/>
            <a:chOff x="7370436" y="56310"/>
            <a:chExt cx="1701613" cy="1295400"/>
          </a:xfrm>
        </p:grpSpPr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FC128F14-781E-4E9F-99B4-1E08919539EC}"/>
                </a:ext>
              </a:extLst>
            </p:cNvPr>
            <p:cNvSpPr txBox="1">
              <a:spLocks/>
            </p:cNvSpPr>
            <p:nvPr/>
          </p:nvSpPr>
          <p:spPr>
            <a:xfrm>
              <a:off x="7370436" y="914939"/>
              <a:ext cx="1701613" cy="436771"/>
            </a:xfrm>
            <a:prstGeom prst="rect">
              <a:avLst/>
            </a:prstGeom>
            <a:solidFill>
              <a:srgbClr val="F79646"/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rmAutofit fontScale="32500" lnSpcReduction="2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IE" sz="2800" b="1" dirty="0"/>
                <a:t>Change - 2</a:t>
              </a:r>
            </a:p>
            <a:p>
              <a:pPr marL="0" indent="0" algn="ctr">
                <a:buNone/>
              </a:pPr>
              <a:endParaRPr lang="en-IE" sz="2800" dirty="0"/>
            </a:p>
          </p:txBody>
        </p:sp>
        <p:sp>
          <p:nvSpPr>
            <p:cNvPr id="12" name="Rectangle: Rounded Corners 3">
              <a:extLst>
                <a:ext uri="{FF2B5EF4-FFF2-40B4-BE49-F238E27FC236}">
                  <a16:creationId xmlns:a16="http://schemas.microsoft.com/office/drawing/2014/main" id="{2F48EAA3-F50D-4307-B4CB-4A28736D5065}"/>
                </a:ext>
              </a:extLst>
            </p:cNvPr>
            <p:cNvSpPr/>
            <p:nvPr/>
          </p:nvSpPr>
          <p:spPr>
            <a:xfrm>
              <a:off x="7370436" y="56310"/>
              <a:ext cx="1701613" cy="882318"/>
            </a:xfrm>
            <a:prstGeom prst="roundRect">
              <a:avLst/>
            </a:prstGeom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E" b="1" dirty="0"/>
                <a:t>Driver</a:t>
              </a:r>
            </a:p>
          </p:txBody>
        </p:sp>
      </p:grpSp>
      <p:sp>
        <p:nvSpPr>
          <p:cNvPr id="22" name="Rectangle: Rounded Corners 6">
            <a:extLst>
              <a:ext uri="{FF2B5EF4-FFF2-40B4-BE49-F238E27FC236}">
                <a16:creationId xmlns:a16="http://schemas.microsoft.com/office/drawing/2014/main" id="{9144A709-3455-418C-AE5F-69D5485819DF}"/>
              </a:ext>
            </a:extLst>
          </p:cNvPr>
          <p:cNvSpPr/>
          <p:nvPr/>
        </p:nvSpPr>
        <p:spPr>
          <a:xfrm>
            <a:off x="6425827" y="5198977"/>
            <a:ext cx="4159796" cy="1312583"/>
          </a:xfrm>
          <a:prstGeom prst="roundRect">
            <a:avLst/>
          </a:prstGeom>
          <a:solidFill>
            <a:srgbClr val="FDBB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Font typeface="Arial" charset="0"/>
              <a:buChar char="•"/>
            </a:pPr>
            <a:r>
              <a:rPr lang="en-IE" sz="2000" dirty="0"/>
              <a:t>Asks how many?</a:t>
            </a:r>
          </a:p>
          <a:p>
            <a:pPr marL="342900" indent="-342900">
              <a:buFont typeface="Arial" charset="0"/>
              <a:buChar char="•"/>
            </a:pPr>
            <a:r>
              <a:rPr lang="en-IE" sz="2000" dirty="0"/>
              <a:t>Pass into Store constructor to initialise an array to that size</a:t>
            </a:r>
          </a:p>
          <a:p>
            <a:pPr marL="342900" indent="-342900">
              <a:buFont typeface="Arial" charset="0"/>
              <a:buChar char="•"/>
            </a:pPr>
            <a:r>
              <a:rPr lang="en-IE" sz="2000" dirty="0"/>
              <a:t>Calls </a:t>
            </a:r>
            <a:r>
              <a:rPr lang="en-IE" sz="2000" dirty="0" err="1"/>
              <a:t>addProduct</a:t>
            </a:r>
            <a:r>
              <a:rPr lang="en-IE" sz="2000" dirty="0"/>
              <a:t>() for each one</a:t>
            </a:r>
          </a:p>
        </p:txBody>
      </p:sp>
    </p:spTree>
    <p:extLst>
      <p:ext uri="{BB962C8B-B14F-4D97-AF65-F5344CB8AC3E}">
        <p14:creationId xmlns:p14="http://schemas.microsoft.com/office/powerpoint/2010/main" val="31073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845C9B-E3CC-4ADF-A9FB-3589AF89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6"/>
          <a:stretch/>
        </p:blipFill>
        <p:spPr>
          <a:xfrm>
            <a:off x="7391401" y="152401"/>
            <a:ext cx="3194223" cy="19344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81E8081-253F-45EC-8B10-009DF42E9874}"/>
              </a:ext>
            </a:extLst>
          </p:cNvPr>
          <p:cNvSpPr/>
          <p:nvPr/>
        </p:nvSpPr>
        <p:spPr>
          <a:xfrm>
            <a:off x="7543800" y="1219200"/>
            <a:ext cx="2514600" cy="228600"/>
          </a:xfrm>
          <a:prstGeom prst="roundRect">
            <a:avLst/>
          </a:prstGeom>
          <a:noFill/>
          <a:ln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C04B4F9-E514-47EE-8647-286E3AD821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1" y="2667001"/>
            <a:ext cx="5121915" cy="1323439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static void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main(String[]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Driver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Driver();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driver.processOrder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driver.printProduct</a:t>
            </a: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0E42D0F-6507-47C6-9B1F-82E6373E2741}"/>
              </a:ext>
            </a:extLst>
          </p:cNvPr>
          <p:cNvSpPr/>
          <p:nvPr/>
        </p:nvSpPr>
        <p:spPr>
          <a:xfrm>
            <a:off x="3810000" y="3173587"/>
            <a:ext cx="3161946" cy="310264"/>
          </a:xfrm>
          <a:prstGeom prst="roundRect">
            <a:avLst/>
          </a:prstGeom>
          <a:noFill/>
          <a:ln w="38100"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cxnSp>
        <p:nvCxnSpPr>
          <p:cNvPr id="9" name="Straight Arrow Connector 8"/>
          <p:cNvCxnSpPr>
            <a:cxnSpLocks/>
            <a:stCxn id="11" idx="2"/>
            <a:endCxn id="6" idx="0"/>
          </p:cNvCxnSpPr>
          <p:nvPr/>
        </p:nvCxnSpPr>
        <p:spPr>
          <a:xfrm>
            <a:off x="2828012" y="1321294"/>
            <a:ext cx="3161947" cy="1345707"/>
          </a:xfrm>
          <a:prstGeom prst="straightConnector1">
            <a:avLst/>
          </a:prstGeom>
          <a:ln w="3492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6">
            <a:extLst>
              <a:ext uri="{FF2B5EF4-FFF2-40B4-BE49-F238E27FC236}">
                <a16:creationId xmlns:a16="http://schemas.microsoft.com/office/drawing/2014/main" id="{9144A709-3455-418C-AE5F-69D5485819DF}"/>
              </a:ext>
            </a:extLst>
          </p:cNvPr>
          <p:cNvSpPr/>
          <p:nvPr/>
        </p:nvSpPr>
        <p:spPr>
          <a:xfrm>
            <a:off x="1609932" y="330693"/>
            <a:ext cx="2436159" cy="990600"/>
          </a:xfrm>
          <a:prstGeom prst="roundRect">
            <a:avLst/>
          </a:prstGeom>
          <a:solidFill>
            <a:srgbClr val="FDBB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b="1" dirty="0"/>
              <a:t>3) main() </a:t>
            </a:r>
            <a:r>
              <a:rPr lang="en-IE" sz="2000" dirty="0"/>
              <a:t>changed to call </a:t>
            </a:r>
            <a:r>
              <a:rPr lang="en-IE" sz="2000" b="1" dirty="0" err="1"/>
              <a:t>processOrder</a:t>
            </a:r>
            <a:r>
              <a:rPr lang="en-IE" sz="2000" b="1" dirty="0"/>
              <a:t>()</a:t>
            </a:r>
            <a:r>
              <a:rPr lang="en-IE" sz="2000" dirty="0"/>
              <a:t>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9710897" y="152400"/>
            <a:ext cx="874727" cy="665910"/>
            <a:chOff x="7370436" y="56310"/>
            <a:chExt cx="1701613" cy="1295400"/>
          </a:xfrm>
        </p:grpSpPr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FC128F14-781E-4E9F-99B4-1E08919539EC}"/>
                </a:ext>
              </a:extLst>
            </p:cNvPr>
            <p:cNvSpPr txBox="1">
              <a:spLocks/>
            </p:cNvSpPr>
            <p:nvPr/>
          </p:nvSpPr>
          <p:spPr>
            <a:xfrm>
              <a:off x="7370436" y="914939"/>
              <a:ext cx="1701613" cy="436771"/>
            </a:xfrm>
            <a:prstGeom prst="rect">
              <a:avLst/>
            </a:prstGeom>
            <a:solidFill>
              <a:srgbClr val="F79646"/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rmAutofit fontScale="32500" lnSpcReduction="2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IE" sz="2800" b="1" dirty="0"/>
                <a:t>Change - 3</a:t>
              </a:r>
            </a:p>
            <a:p>
              <a:pPr marL="0" indent="0" algn="ctr">
                <a:buNone/>
              </a:pPr>
              <a:endParaRPr lang="en-IE" sz="2800" dirty="0"/>
            </a:p>
          </p:txBody>
        </p:sp>
        <p:sp>
          <p:nvSpPr>
            <p:cNvPr id="12" name="Rectangle: Rounded Corners 3">
              <a:extLst>
                <a:ext uri="{FF2B5EF4-FFF2-40B4-BE49-F238E27FC236}">
                  <a16:creationId xmlns:a16="http://schemas.microsoft.com/office/drawing/2014/main" id="{2F48EAA3-F50D-4307-B4CB-4A28736D5065}"/>
                </a:ext>
              </a:extLst>
            </p:cNvPr>
            <p:cNvSpPr/>
            <p:nvPr/>
          </p:nvSpPr>
          <p:spPr>
            <a:xfrm>
              <a:off x="7370436" y="56310"/>
              <a:ext cx="1701613" cy="882318"/>
            </a:xfrm>
            <a:prstGeom prst="roundRect">
              <a:avLst/>
            </a:prstGeom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E" b="1" dirty="0"/>
                <a:t>Driver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5499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1044BBA6-9870-4C6F-98D5-92D723C87D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3163796"/>
            <a:ext cx="3886200" cy="2862322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VI" altLang="en-VI" dirty="0">
                <a:solidFill>
                  <a:srgbClr val="0033B3"/>
                </a:solidFill>
                <a:latin typeface="JetBrains Mono"/>
              </a:rPr>
              <a:t>public </a:t>
            </a:r>
            <a:r>
              <a:rPr lang="en-VI" altLang="en-VI" dirty="0" err="1">
                <a:solidFill>
                  <a:srgbClr val="0033B3"/>
                </a:solidFill>
                <a:latin typeface="JetBrains Mono"/>
              </a:rPr>
              <a:t>boolean</a:t>
            </a:r>
            <a:r>
              <a:rPr lang="en-VI" altLang="en-VI" dirty="0">
                <a:solidFill>
                  <a:srgbClr val="0033B3"/>
                </a:solidFill>
                <a:latin typeface="JetBrains Mono"/>
              </a:rPr>
              <a:t> </a:t>
            </a:r>
            <a:r>
              <a:rPr lang="en-VI" altLang="en-VI" dirty="0">
                <a:solidFill>
                  <a:srgbClr val="00627A"/>
                </a:solidFill>
                <a:latin typeface="JetBrains Mono"/>
              </a:rPr>
              <a:t>add</a:t>
            </a: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dirty="0">
                <a:solidFill>
                  <a:srgbClr val="000000"/>
                </a:solidFill>
                <a:latin typeface="JetBrains Mono"/>
              </a:rPr>
              <a:t>Product </a:t>
            </a: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product){</a:t>
            </a:r>
            <a:br>
              <a:rPr lang="en-VI" altLang="en-VI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dirty="0">
                <a:solidFill>
                  <a:srgbClr val="0033B3"/>
                </a:solidFill>
                <a:latin typeface="JetBrains Mono"/>
              </a:rPr>
              <a:t>if </a:t>
            </a: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dirty="0" err="1">
                <a:solidFill>
                  <a:srgbClr val="080808"/>
                </a:solidFill>
                <a:latin typeface="JetBrains Mono"/>
              </a:rPr>
              <a:t>isFull</a:t>
            </a: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()){</a:t>
            </a:r>
            <a:br>
              <a:rPr lang="en-VI" altLang="en-VI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        </a:t>
            </a:r>
            <a:r>
              <a:rPr lang="en-VI" altLang="en-VI" dirty="0">
                <a:solidFill>
                  <a:srgbClr val="0033B3"/>
                </a:solidFill>
                <a:latin typeface="JetBrains Mono"/>
              </a:rPr>
              <a:t>return false</a:t>
            </a: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;</a:t>
            </a:r>
            <a:br>
              <a:rPr lang="en-VI" altLang="en-VI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    }</a:t>
            </a:r>
            <a:br>
              <a:rPr lang="en-VI" altLang="en-VI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dirty="0">
                <a:solidFill>
                  <a:srgbClr val="0033B3"/>
                </a:solidFill>
                <a:latin typeface="JetBrains Mono"/>
              </a:rPr>
              <a:t>else</a:t>
            </a: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{</a:t>
            </a:r>
            <a:br>
              <a:rPr lang="en-VI" altLang="en-VI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        </a:t>
            </a:r>
            <a:r>
              <a:rPr lang="en-VI" altLang="en-VI" dirty="0">
                <a:solidFill>
                  <a:srgbClr val="871094"/>
                </a:solidFill>
                <a:latin typeface="JetBrains Mono"/>
              </a:rPr>
              <a:t>products</a:t>
            </a: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[</a:t>
            </a:r>
            <a:r>
              <a:rPr lang="en-VI" altLang="en-VI" dirty="0">
                <a:solidFill>
                  <a:srgbClr val="871094"/>
                </a:solidFill>
                <a:latin typeface="JetBrains Mono"/>
              </a:rPr>
              <a:t>total</a:t>
            </a: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] = product;</a:t>
            </a:r>
            <a:br>
              <a:rPr lang="en-VI" altLang="en-VI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        </a:t>
            </a:r>
            <a:r>
              <a:rPr lang="en-VI" altLang="en-VI" dirty="0">
                <a:solidFill>
                  <a:srgbClr val="871094"/>
                </a:solidFill>
                <a:latin typeface="JetBrains Mono"/>
              </a:rPr>
              <a:t>total</a:t>
            </a: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++;</a:t>
            </a:r>
            <a:br>
              <a:rPr lang="en-VI" altLang="en-VI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        </a:t>
            </a:r>
            <a:r>
              <a:rPr lang="en-VI" altLang="en-VI" dirty="0">
                <a:solidFill>
                  <a:srgbClr val="0033B3"/>
                </a:solidFill>
                <a:latin typeface="JetBrains Mono"/>
              </a:rPr>
              <a:t>return true</a:t>
            </a: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;</a:t>
            </a:r>
            <a:br>
              <a:rPr lang="en-VI" altLang="en-VI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    }</a:t>
            </a:r>
            <a:br>
              <a:rPr lang="en-VI" altLang="en-VI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dirty="0">
                <a:solidFill>
                  <a:srgbClr val="080808"/>
                </a:solidFill>
                <a:latin typeface="JetBrains Mono"/>
              </a:rPr>
              <a:t>}</a:t>
            </a:r>
            <a:endParaRPr lang="en-VI" altLang="en-VI" sz="4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9" name="Rectangle: Rounded Corners 3">
            <a:extLst>
              <a:ext uri="{FF2B5EF4-FFF2-40B4-BE49-F238E27FC236}">
                <a16:creationId xmlns:a16="http://schemas.microsoft.com/office/drawing/2014/main" id="{543A53CE-88A2-4C2B-A822-C55A06EE0612}"/>
              </a:ext>
            </a:extLst>
          </p:cNvPr>
          <p:cNvSpPr/>
          <p:nvPr/>
        </p:nvSpPr>
        <p:spPr>
          <a:xfrm>
            <a:off x="1679620" y="1417169"/>
            <a:ext cx="4949780" cy="2971800"/>
          </a:xfrm>
          <a:prstGeom prst="roundRect">
            <a:avLst/>
          </a:prstGeom>
          <a:solidFill>
            <a:srgbClr val="F9CF8B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b="1" dirty="0"/>
              <a:t>Store</a:t>
            </a:r>
          </a:p>
          <a:p>
            <a:pPr algn="ctr"/>
            <a:endParaRPr lang="en-IE" sz="2000" b="1" dirty="0"/>
          </a:p>
          <a:p>
            <a:pPr algn="ctr"/>
            <a:r>
              <a:rPr lang="en-IE" sz="2000" dirty="0"/>
              <a:t>If there is space in the Array, the Product, passed as a parameter is added to the Primitive Array.</a:t>
            </a:r>
          </a:p>
          <a:p>
            <a:pPr algn="ctr"/>
            <a:endParaRPr lang="en-IE" sz="2000" dirty="0"/>
          </a:p>
          <a:p>
            <a:pPr algn="ctr"/>
            <a:r>
              <a:rPr lang="en-IE" sz="2000" dirty="0"/>
              <a:t>A </a:t>
            </a:r>
            <a:r>
              <a:rPr lang="en-IE" sz="2000" dirty="0" err="1"/>
              <a:t>boolean</a:t>
            </a:r>
            <a:r>
              <a:rPr lang="en-IE" sz="2000" dirty="0"/>
              <a:t> result is returned indicating whether the product was added successfully or not. 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BAFDBFE-EDA6-4D4D-BC52-289F1278A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1" y="381001"/>
            <a:ext cx="2972161" cy="25220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1" name="Rectangle: Rounded Corners 20">
            <a:extLst>
              <a:ext uri="{FF2B5EF4-FFF2-40B4-BE49-F238E27FC236}">
                <a16:creationId xmlns:a16="http://schemas.microsoft.com/office/drawing/2014/main" id="{118E52C7-0D21-4A57-A52C-5F70999C3FB3}"/>
              </a:ext>
            </a:extLst>
          </p:cNvPr>
          <p:cNvSpPr/>
          <p:nvPr/>
        </p:nvSpPr>
        <p:spPr>
          <a:xfrm>
            <a:off x="7620001" y="1600200"/>
            <a:ext cx="2638643" cy="344396"/>
          </a:xfrm>
          <a:prstGeom prst="roundRect">
            <a:avLst/>
          </a:prstGeom>
          <a:noFill/>
          <a:ln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3280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845C9B-E3CC-4ADF-A9FB-3589AF89FA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36"/>
          <a:stretch/>
        </p:blipFill>
        <p:spPr>
          <a:xfrm>
            <a:off x="7391401" y="152401"/>
            <a:ext cx="3194223" cy="19344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81E8081-253F-45EC-8B10-009DF42E9874}"/>
              </a:ext>
            </a:extLst>
          </p:cNvPr>
          <p:cNvSpPr/>
          <p:nvPr/>
        </p:nvSpPr>
        <p:spPr>
          <a:xfrm>
            <a:off x="7543800" y="680336"/>
            <a:ext cx="2514600" cy="234064"/>
          </a:xfrm>
          <a:prstGeom prst="roundRect">
            <a:avLst/>
          </a:prstGeom>
          <a:noFill/>
          <a:ln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0" name="Rectangle: Rounded Corners 11">
            <a:extLst>
              <a:ext uri="{FF2B5EF4-FFF2-40B4-BE49-F238E27FC236}">
                <a16:creationId xmlns:a16="http://schemas.microsoft.com/office/drawing/2014/main" id="{2DF49B5D-4EB0-4E8C-8A08-5D0D661A587B}"/>
              </a:ext>
            </a:extLst>
          </p:cNvPr>
          <p:cNvSpPr/>
          <p:nvPr/>
        </p:nvSpPr>
        <p:spPr>
          <a:xfrm>
            <a:off x="1676401" y="150018"/>
            <a:ext cx="2436159" cy="1681164"/>
          </a:xfrm>
          <a:prstGeom prst="roundRect">
            <a:avLst/>
          </a:prstGeom>
          <a:solidFill>
            <a:srgbClr val="FDBB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b="1" dirty="0"/>
              <a:t>4) </a:t>
            </a:r>
            <a:r>
              <a:rPr lang="en-IE" sz="2000" b="1" dirty="0" err="1"/>
              <a:t>addProduct</a:t>
            </a:r>
            <a:r>
              <a:rPr lang="en-IE" sz="2000" b="1" dirty="0"/>
              <a:t>()</a:t>
            </a:r>
            <a:r>
              <a:rPr lang="en-IE" sz="2000" dirty="0"/>
              <a:t> changed to add the entered product to the array.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9710897" y="152400"/>
            <a:ext cx="874727" cy="665910"/>
            <a:chOff x="7370436" y="56310"/>
            <a:chExt cx="1701613" cy="1295400"/>
          </a:xfrm>
        </p:grpSpPr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FC128F14-781E-4E9F-99B4-1E08919539EC}"/>
                </a:ext>
              </a:extLst>
            </p:cNvPr>
            <p:cNvSpPr txBox="1">
              <a:spLocks/>
            </p:cNvSpPr>
            <p:nvPr/>
          </p:nvSpPr>
          <p:spPr>
            <a:xfrm>
              <a:off x="7370436" y="914939"/>
              <a:ext cx="1701613" cy="436771"/>
            </a:xfrm>
            <a:prstGeom prst="rect">
              <a:avLst/>
            </a:prstGeom>
            <a:solidFill>
              <a:srgbClr val="F79646"/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rmAutofit fontScale="32500" lnSpcReduction="2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IE" sz="2800" b="1" dirty="0"/>
                <a:t>Change - 4</a:t>
              </a:r>
            </a:p>
            <a:p>
              <a:pPr marL="0" indent="0" algn="ctr">
                <a:buNone/>
              </a:pPr>
              <a:endParaRPr lang="en-IE" sz="2800" dirty="0"/>
            </a:p>
          </p:txBody>
        </p:sp>
        <p:sp>
          <p:nvSpPr>
            <p:cNvPr id="14" name="Rectangle: Rounded Corners 3">
              <a:extLst>
                <a:ext uri="{FF2B5EF4-FFF2-40B4-BE49-F238E27FC236}">
                  <a16:creationId xmlns:a16="http://schemas.microsoft.com/office/drawing/2014/main" id="{2F48EAA3-F50D-4307-B4CB-4A28736D5065}"/>
                </a:ext>
              </a:extLst>
            </p:cNvPr>
            <p:cNvSpPr/>
            <p:nvPr/>
          </p:nvSpPr>
          <p:spPr>
            <a:xfrm>
              <a:off x="7370436" y="56310"/>
              <a:ext cx="1701613" cy="882318"/>
            </a:xfrm>
            <a:prstGeom prst="roundRect">
              <a:avLst/>
            </a:prstGeom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E" b="1" dirty="0"/>
                <a:t>Driver</a:t>
              </a:r>
            </a:p>
          </p:txBody>
        </p:sp>
      </p:grpSp>
      <p:sp>
        <p:nvSpPr>
          <p:cNvPr id="29" name="Rectangle: Rounded Corners 3">
            <a:extLst>
              <a:ext uri="{FF2B5EF4-FFF2-40B4-BE49-F238E27FC236}">
                <a16:creationId xmlns:a16="http://schemas.microsoft.com/office/drawing/2014/main" id="{ABEFBEAE-A9AE-4945-9408-4C94363DEA5E}"/>
              </a:ext>
            </a:extLst>
          </p:cNvPr>
          <p:cNvSpPr/>
          <p:nvPr/>
        </p:nvSpPr>
        <p:spPr>
          <a:xfrm>
            <a:off x="3048000" y="2614751"/>
            <a:ext cx="6358096" cy="29718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b="1" dirty="0"/>
              <a:t>Driver</a:t>
            </a:r>
          </a:p>
          <a:p>
            <a:endParaRPr lang="en-IE" sz="2000" b="1" dirty="0"/>
          </a:p>
          <a:p>
            <a:r>
              <a:rPr lang="en-IE" sz="2000" dirty="0"/>
              <a:t>The </a:t>
            </a:r>
            <a:r>
              <a:rPr lang="en-IE" sz="2000" dirty="0" err="1"/>
              <a:t>addProduct</a:t>
            </a:r>
            <a:r>
              <a:rPr lang="en-IE" sz="2000" dirty="0"/>
              <a:t>() method needs to be updated to:</a:t>
            </a:r>
          </a:p>
          <a:p>
            <a:endParaRPr lang="en-IE" sz="2000" dirty="0"/>
          </a:p>
          <a:p>
            <a:pPr marL="457200" indent="-457200">
              <a:buAutoNum type="arabicPeriod"/>
            </a:pPr>
            <a:r>
              <a:rPr lang="en-IE" sz="2000" dirty="0"/>
              <a:t>Add the product object to the array of products in Store</a:t>
            </a:r>
          </a:p>
          <a:p>
            <a:pPr marL="457200" indent="-457200">
              <a:buAutoNum type="arabicPeriod"/>
            </a:pPr>
            <a:r>
              <a:rPr lang="en-IE" sz="2000" dirty="0"/>
              <a:t> Interrogate the Boolean result returned to let the user know if the update was successful or not. </a:t>
            </a:r>
          </a:p>
        </p:txBody>
      </p:sp>
    </p:spTree>
    <p:extLst>
      <p:ext uri="{BB962C8B-B14F-4D97-AF65-F5344CB8AC3E}">
        <p14:creationId xmlns:p14="http://schemas.microsoft.com/office/powerpoint/2010/main" val="1187967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0215556E-D9FD-4D88-B283-01C60469D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1" y="228868"/>
            <a:ext cx="9250161" cy="6247864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private void </a:t>
            </a:r>
            <a:r>
              <a:rPr lang="en-VI" altLang="en-VI" sz="1600" dirty="0" err="1">
                <a:solidFill>
                  <a:srgbClr val="00627A"/>
                </a:solidFill>
                <a:latin typeface="JetBrains Mono"/>
              </a:rPr>
              <a:t>addProduct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(){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  </a:t>
            </a: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//dummy read of String to clear the buffer - bug in Scanner class.</a:t>
            </a:r>
            <a:br>
              <a:rPr lang="en-VI" altLang="en-VI" sz="1600" i="1" dirty="0">
                <a:solidFill>
                  <a:srgbClr val="8C8C8C"/>
                </a:solidFill>
                <a:latin typeface="JetBrains Mono"/>
              </a:rPr>
            </a:br>
            <a:br>
              <a:rPr lang="en-VI" altLang="en-VI" sz="1600" i="1" dirty="0">
                <a:solidFill>
                  <a:srgbClr val="8C8C8C"/>
                </a:solidFill>
                <a:latin typeface="JetBrains Mono"/>
              </a:rPr>
            </a:b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"Enter the Product Name: 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String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productName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"Enter the Product Code: 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int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productCode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"Enter the Unit Cost: 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double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unitCost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.nextDouble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//Ask the user to type in either a Y or an </a:t>
            </a:r>
            <a:r>
              <a:rPr lang="en-GB" altLang="en-VI" sz="1600" i="1" dirty="0">
                <a:solidFill>
                  <a:srgbClr val="8C8C8C"/>
                </a:solidFill>
                <a:latin typeface="JetBrains Mono"/>
              </a:rPr>
              <a:t>N then convert to </a:t>
            </a:r>
            <a:r>
              <a:rPr lang="en-GB" altLang="en-VI" sz="1600" i="1" dirty="0" err="1">
                <a:solidFill>
                  <a:srgbClr val="8C8C8C"/>
                </a:solidFill>
                <a:latin typeface="JetBrains Mono"/>
              </a:rPr>
              <a:t>boolean</a:t>
            </a:r>
            <a:r>
              <a:rPr lang="en-GB" altLang="en-VI" sz="1600" i="1" dirty="0">
                <a:solidFill>
                  <a:srgbClr val="8C8C8C"/>
                </a:solidFill>
                <a:latin typeface="JetBrains Mono"/>
              </a:rPr>
              <a:t> value</a:t>
            </a:r>
            <a:br>
              <a:rPr lang="en-VI" altLang="en-VI" sz="1600" i="1" dirty="0">
                <a:solidFill>
                  <a:srgbClr val="8C8C8C"/>
                </a:solidFill>
                <a:latin typeface="JetBrains Mono"/>
              </a:rPr>
            </a:b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"Is this product in your current line (y/n):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char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currentProduct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().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charAt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1750EB"/>
                </a:solidFill>
                <a:latin typeface="JetBrains Mono"/>
              </a:rPr>
              <a:t>0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</a:t>
            </a:r>
            <a:r>
              <a:rPr lang="en-VI" altLang="en-VI" sz="1600" dirty="0" err="1">
                <a:solidFill>
                  <a:srgbClr val="0033B3"/>
                </a:solidFill>
                <a:latin typeface="JetBrains Mono"/>
              </a:rPr>
              <a:t>boolean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 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inCurrentProductLine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=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false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if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currentProduct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== 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'y'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 || 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currentProduct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== 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'Y'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))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  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inCurrentProductLine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=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true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0033B3"/>
                </a:solidFill>
                <a:latin typeface="JetBrains Mono"/>
              </a:rPr>
              <a:t>boolean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isAdded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store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.add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new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Product(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productName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,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productCode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,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unitCost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, 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inCurrentProductLine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if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isAdded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){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.println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"Product Added Successfully"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}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else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{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.println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"No Product Added"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}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}</a:t>
            </a:r>
            <a:endParaRPr lang="en-VI" altLang="en-VI" sz="4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7433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0215556E-D9FD-4D88-B283-01C60469D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1" y="228868"/>
            <a:ext cx="9250161" cy="6247864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private void </a:t>
            </a:r>
            <a:r>
              <a:rPr lang="en-VI" altLang="en-VI" sz="1600" dirty="0" err="1">
                <a:solidFill>
                  <a:srgbClr val="00627A"/>
                </a:solidFill>
                <a:latin typeface="JetBrains Mono"/>
              </a:rPr>
              <a:t>addProduct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(){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  </a:t>
            </a: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//dummy read of String to clear the buffer - bug in Scanner class.</a:t>
            </a:r>
            <a:br>
              <a:rPr lang="en-VI" altLang="en-VI" sz="1600" i="1" dirty="0">
                <a:solidFill>
                  <a:srgbClr val="8C8C8C"/>
                </a:solidFill>
                <a:latin typeface="JetBrains Mono"/>
              </a:rPr>
            </a:br>
            <a:br>
              <a:rPr lang="en-VI" altLang="en-VI" sz="1600" i="1" dirty="0">
                <a:solidFill>
                  <a:srgbClr val="8C8C8C"/>
                </a:solidFill>
                <a:latin typeface="JetBrains Mono"/>
              </a:rPr>
            </a:b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"Enter the Product Name: 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String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productName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"Enter the Product Code: 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int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productCode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"Enter the Unit Cost: 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double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unitCost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.nextDouble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//Ask the user to type in either a Y or an </a:t>
            </a:r>
            <a:r>
              <a:rPr lang="en-GB" altLang="en-VI" sz="1600" i="1" dirty="0">
                <a:solidFill>
                  <a:srgbClr val="8C8C8C"/>
                </a:solidFill>
                <a:latin typeface="JetBrains Mono"/>
              </a:rPr>
              <a:t>N then convert to </a:t>
            </a:r>
            <a:r>
              <a:rPr lang="en-GB" altLang="en-VI" sz="1600" i="1" dirty="0" err="1">
                <a:solidFill>
                  <a:srgbClr val="8C8C8C"/>
                </a:solidFill>
                <a:latin typeface="JetBrains Mono"/>
              </a:rPr>
              <a:t>boolean</a:t>
            </a:r>
            <a:r>
              <a:rPr lang="en-GB" altLang="en-VI" sz="1600" i="1" dirty="0">
                <a:solidFill>
                  <a:srgbClr val="8C8C8C"/>
                </a:solidFill>
                <a:latin typeface="JetBrains Mono"/>
              </a:rPr>
              <a:t> value</a:t>
            </a:r>
            <a:br>
              <a:rPr lang="en-VI" altLang="en-VI" sz="1600" i="1" dirty="0">
                <a:solidFill>
                  <a:srgbClr val="8C8C8C"/>
                </a:solidFill>
                <a:latin typeface="JetBrains Mono"/>
              </a:rPr>
            </a:b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"Is this product in your current line (y/n):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char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currentProduct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().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charAt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1750EB"/>
                </a:solidFill>
                <a:latin typeface="JetBrains Mono"/>
              </a:rPr>
              <a:t>0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</a:t>
            </a:r>
            <a:r>
              <a:rPr lang="en-VI" altLang="en-VI" sz="1600" dirty="0" err="1">
                <a:solidFill>
                  <a:srgbClr val="0033B3"/>
                </a:solidFill>
                <a:latin typeface="JetBrains Mono"/>
              </a:rPr>
              <a:t>boolean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 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inCurrentProductLine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=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false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if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currentProduct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== 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'y'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 || 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currentProduct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== 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'Y'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))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  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inCurrentProductLine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=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true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0033B3"/>
                </a:solidFill>
                <a:latin typeface="JetBrains Mono"/>
              </a:rPr>
              <a:t>boolean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isAdded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store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.add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new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Product(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productName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,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productCode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,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unitCost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, 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inCurrentProductLine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if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isAdded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){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.println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"Product Added Successfully"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}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else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{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.println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"No Product Added"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}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}</a:t>
            </a:r>
            <a:endParaRPr lang="en-VI" altLang="en-VI" sz="4000" dirty="0">
              <a:latin typeface="Arial" panose="020B0604020202020204" pitchFamily="34" charset="0"/>
            </a:endParaRPr>
          </a:p>
        </p:txBody>
      </p:sp>
      <p:sp>
        <p:nvSpPr>
          <p:cNvPr id="19" name="Right Bracket 18"/>
          <p:cNvSpPr/>
          <p:nvPr/>
        </p:nvSpPr>
        <p:spPr>
          <a:xfrm>
            <a:off x="5749724" y="1143000"/>
            <a:ext cx="152400" cy="369332"/>
          </a:xfrm>
          <a:prstGeom prst="rightBracket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6019801" y="1143000"/>
            <a:ext cx="1625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Read in a </a:t>
            </a:r>
            <a:r>
              <a:rPr lang="en-GB" b="1" dirty="0">
                <a:solidFill>
                  <a:srgbClr val="0070C0"/>
                </a:solidFill>
              </a:rPr>
              <a:t>string</a:t>
            </a:r>
          </a:p>
        </p:txBody>
      </p:sp>
      <p:sp>
        <p:nvSpPr>
          <p:cNvPr id="21" name="Right Bracket 20"/>
          <p:cNvSpPr/>
          <p:nvPr/>
        </p:nvSpPr>
        <p:spPr>
          <a:xfrm>
            <a:off x="5758948" y="1556267"/>
            <a:ext cx="143177" cy="385644"/>
          </a:xfrm>
          <a:prstGeom prst="rightBracket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/>
          <p:cNvSpPr txBox="1"/>
          <p:nvPr/>
        </p:nvSpPr>
        <p:spPr>
          <a:xfrm>
            <a:off x="6017510" y="1572579"/>
            <a:ext cx="1477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Read in an </a:t>
            </a:r>
            <a:r>
              <a:rPr lang="en-GB" b="1" dirty="0" err="1">
                <a:solidFill>
                  <a:srgbClr val="0070C0"/>
                </a:solidFill>
              </a:rPr>
              <a:t>int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23" name="Right Bracket 22"/>
          <p:cNvSpPr/>
          <p:nvPr/>
        </p:nvSpPr>
        <p:spPr>
          <a:xfrm>
            <a:off x="5758948" y="1985847"/>
            <a:ext cx="143177" cy="349577"/>
          </a:xfrm>
          <a:prstGeom prst="rightBracket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6017511" y="2002158"/>
            <a:ext cx="1884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Read in an </a:t>
            </a:r>
            <a:r>
              <a:rPr lang="en-GB" b="1" dirty="0">
                <a:solidFill>
                  <a:srgbClr val="0070C0"/>
                </a:solidFill>
              </a:rPr>
              <a:t>double</a:t>
            </a:r>
          </a:p>
        </p:txBody>
      </p:sp>
      <p:sp>
        <p:nvSpPr>
          <p:cNvPr id="25" name="Right Bracket 24"/>
          <p:cNvSpPr/>
          <p:nvPr/>
        </p:nvSpPr>
        <p:spPr>
          <a:xfrm>
            <a:off x="5786569" y="3251210"/>
            <a:ext cx="106332" cy="356096"/>
          </a:xfrm>
          <a:prstGeom prst="rightBracket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Box 25"/>
          <p:cNvSpPr txBox="1"/>
          <p:nvPr/>
        </p:nvSpPr>
        <p:spPr>
          <a:xfrm>
            <a:off x="6010823" y="3244334"/>
            <a:ext cx="1634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Read in an </a:t>
            </a:r>
            <a:r>
              <a:rPr lang="en-GB" b="1" dirty="0">
                <a:solidFill>
                  <a:srgbClr val="0070C0"/>
                </a:solidFill>
              </a:rPr>
              <a:t>char</a:t>
            </a:r>
          </a:p>
        </p:txBody>
      </p:sp>
      <p:sp>
        <p:nvSpPr>
          <p:cNvPr id="27" name="Right Bracket 26"/>
          <p:cNvSpPr/>
          <p:nvPr/>
        </p:nvSpPr>
        <p:spPr>
          <a:xfrm>
            <a:off x="6222731" y="3633122"/>
            <a:ext cx="150533" cy="549299"/>
          </a:xfrm>
          <a:prstGeom prst="rightBracket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6616213" y="3600432"/>
            <a:ext cx="2058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Set </a:t>
            </a:r>
            <a:r>
              <a:rPr lang="en-GB" b="1" dirty="0" err="1">
                <a:solidFill>
                  <a:srgbClr val="0070C0"/>
                </a:solidFill>
              </a:rPr>
              <a:t>boolean</a:t>
            </a:r>
            <a:r>
              <a:rPr lang="en-GB" dirty="0">
                <a:solidFill>
                  <a:srgbClr val="0070C0"/>
                </a:solidFill>
              </a:rPr>
              <a:t> </a:t>
            </a:r>
            <a:br>
              <a:rPr lang="en-GB" dirty="0">
                <a:solidFill>
                  <a:srgbClr val="0070C0"/>
                </a:solidFill>
              </a:rPr>
            </a:br>
            <a:r>
              <a:rPr lang="en-GB" dirty="0">
                <a:solidFill>
                  <a:srgbClr val="0070C0"/>
                </a:solidFill>
              </a:rPr>
              <a:t>based on char value</a:t>
            </a:r>
            <a:endParaRPr lang="en-GB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89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1" grpId="0" animBg="1"/>
      <p:bldP spid="22" grpId="0"/>
      <p:bldP spid="23" grpId="0" animBg="1"/>
      <p:bldP spid="24" grpId="0"/>
      <p:bldP spid="25" grpId="0" animBg="1"/>
      <p:bldP spid="26" grpId="0"/>
      <p:bldP spid="27" grpId="0" animBg="1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7C54F-25E0-4FBC-AA95-B1EADD8A2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Recap: </a:t>
            </a:r>
            <a:r>
              <a:rPr lang="en-IE" u="sng" dirty="0"/>
              <a:t>Shop V1.0 </a:t>
            </a:r>
            <a:r>
              <a:rPr lang="en-IE" dirty="0"/>
              <a:t>- </a:t>
            </a:r>
            <a:r>
              <a:rPr lang="en-IE" b="1" dirty="0"/>
              <a:t>Product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78F51-A6C3-4DFC-8DDB-3489B717A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29" y="1752601"/>
            <a:ext cx="3810000" cy="4525963"/>
          </a:xfrm>
        </p:spPr>
        <p:txBody>
          <a:bodyPr/>
          <a:lstStyle/>
          <a:p>
            <a:r>
              <a:rPr lang="en-IE" dirty="0"/>
              <a:t>The </a:t>
            </a:r>
            <a:r>
              <a:rPr lang="en-IE" b="1" dirty="0">
                <a:solidFill>
                  <a:srgbClr val="FF0000"/>
                </a:solidFill>
              </a:rPr>
              <a:t>Product</a:t>
            </a:r>
            <a:r>
              <a:rPr lang="en-IE" dirty="0"/>
              <a:t> class stores </a:t>
            </a:r>
            <a:r>
              <a:rPr lang="en-IE" b="1" dirty="0"/>
              <a:t>details</a:t>
            </a:r>
            <a:r>
              <a:rPr lang="en-IE" dirty="0"/>
              <a:t> about a product</a:t>
            </a:r>
          </a:p>
          <a:p>
            <a:pPr lvl="1"/>
            <a:r>
              <a:rPr lang="en-IE" dirty="0"/>
              <a:t>name </a:t>
            </a:r>
          </a:p>
          <a:p>
            <a:pPr lvl="1"/>
            <a:r>
              <a:rPr lang="en-IE" dirty="0"/>
              <a:t>code </a:t>
            </a:r>
          </a:p>
          <a:p>
            <a:pPr lvl="1"/>
            <a:r>
              <a:rPr lang="en-IE" dirty="0"/>
              <a:t>unit cost </a:t>
            </a:r>
          </a:p>
          <a:p>
            <a:pPr lvl="1"/>
            <a:r>
              <a:rPr lang="en-IE" dirty="0"/>
              <a:t>in the current product line or not?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48EAA3-F50D-4307-B4CB-4A28736D5065}"/>
              </a:ext>
            </a:extLst>
          </p:cNvPr>
          <p:cNvSpPr/>
          <p:nvPr/>
        </p:nvSpPr>
        <p:spPr>
          <a:xfrm>
            <a:off x="2057400" y="1752600"/>
            <a:ext cx="2057400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Driver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911C9948-2B5E-4D2E-9333-9172083D4EDA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114800" y="2286000"/>
            <a:ext cx="1104900" cy="2438400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4">
            <a:extLst>
              <a:ext uri="{FF2B5EF4-FFF2-40B4-BE49-F238E27FC236}">
                <a16:creationId xmlns:a16="http://schemas.microsoft.com/office/drawing/2014/main" id="{8492F55B-1604-4D99-A22D-1190EB809A71}"/>
              </a:ext>
            </a:extLst>
          </p:cNvPr>
          <p:cNvSpPr/>
          <p:nvPr/>
        </p:nvSpPr>
        <p:spPr>
          <a:xfrm>
            <a:off x="4191000" y="4724400"/>
            <a:ext cx="2057400" cy="1066800"/>
          </a:xfrm>
          <a:prstGeom prst="roundRect">
            <a:avLst/>
          </a:prstGeom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Product</a:t>
            </a:r>
          </a:p>
        </p:txBody>
      </p:sp>
    </p:spTree>
    <p:extLst>
      <p:ext uri="{BB962C8B-B14F-4D97-AF65-F5344CB8AC3E}">
        <p14:creationId xmlns:p14="http://schemas.microsoft.com/office/powerpoint/2010/main" val="333535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0215556E-D9FD-4D88-B283-01C60469D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1" y="228868"/>
            <a:ext cx="9250161" cy="6247864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private void </a:t>
            </a:r>
            <a:r>
              <a:rPr lang="en-VI" altLang="en-VI" sz="1600" dirty="0" err="1">
                <a:solidFill>
                  <a:srgbClr val="00627A"/>
                </a:solidFill>
                <a:latin typeface="JetBrains Mono"/>
              </a:rPr>
              <a:t>addProduct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(){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  </a:t>
            </a: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//dummy read of String to clear the buffer - bug in Scanner class.</a:t>
            </a:r>
            <a:br>
              <a:rPr lang="en-VI" altLang="en-VI" sz="1600" i="1" dirty="0">
                <a:solidFill>
                  <a:srgbClr val="8C8C8C"/>
                </a:solidFill>
                <a:latin typeface="JetBrains Mono"/>
              </a:rPr>
            </a:br>
            <a:br>
              <a:rPr lang="en-VI" altLang="en-VI" sz="1600" i="1" dirty="0">
                <a:solidFill>
                  <a:srgbClr val="8C8C8C"/>
                </a:solidFill>
                <a:latin typeface="JetBrains Mono"/>
              </a:rPr>
            </a:b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"Enter the Product Name: 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String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productName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"Enter the Product Code: 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int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productCode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"Enter the Unit Cost: 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double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unitCost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.nextDouble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//Ask the user to type in either a Y or an </a:t>
            </a:r>
            <a:r>
              <a:rPr lang="en-GB" altLang="en-VI" sz="1600" i="1" dirty="0">
                <a:solidFill>
                  <a:srgbClr val="8C8C8C"/>
                </a:solidFill>
                <a:latin typeface="JetBrains Mono"/>
              </a:rPr>
              <a:t>N then convert to </a:t>
            </a:r>
            <a:r>
              <a:rPr lang="en-GB" altLang="en-VI" sz="1600" i="1" dirty="0" err="1">
                <a:solidFill>
                  <a:srgbClr val="8C8C8C"/>
                </a:solidFill>
                <a:latin typeface="JetBrains Mono"/>
              </a:rPr>
              <a:t>boolean</a:t>
            </a:r>
            <a:r>
              <a:rPr lang="en-GB" altLang="en-VI" sz="1600" i="1" dirty="0">
                <a:solidFill>
                  <a:srgbClr val="8C8C8C"/>
                </a:solidFill>
                <a:latin typeface="JetBrains Mono"/>
              </a:rPr>
              <a:t> value</a:t>
            </a:r>
            <a:br>
              <a:rPr lang="en-VI" altLang="en-VI" sz="1600" i="1" dirty="0">
                <a:solidFill>
                  <a:srgbClr val="8C8C8C"/>
                </a:solidFill>
                <a:latin typeface="JetBrains Mono"/>
              </a:rPr>
            </a:br>
            <a:r>
              <a:rPr lang="en-VI" altLang="en-VI" sz="1600" i="1" dirty="0">
                <a:solidFill>
                  <a:srgbClr val="8C8C8C"/>
                </a:solidFill>
                <a:latin typeface="JetBrains Mono"/>
              </a:rPr>
              <a:t>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"Is this product in your current line (y/n): 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char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currentProduct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input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.next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().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charAt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1750EB"/>
                </a:solidFill>
                <a:latin typeface="JetBrains Mono"/>
              </a:rPr>
              <a:t>0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</a:t>
            </a:r>
            <a:r>
              <a:rPr lang="en-VI" altLang="en-VI" sz="1600" dirty="0" err="1">
                <a:solidFill>
                  <a:srgbClr val="0033B3"/>
                </a:solidFill>
                <a:latin typeface="JetBrains Mono"/>
              </a:rPr>
              <a:t>boolean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 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inCurrentProductLine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=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false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if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currentProduct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== 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'y'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 || 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currentProduct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== 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'Y'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))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  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inCurrentProductLine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=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true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 err="1">
                <a:solidFill>
                  <a:srgbClr val="0033B3"/>
                </a:solidFill>
                <a:latin typeface="JetBrains Mono"/>
              </a:rPr>
              <a:t>boolean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isAdded</a:t>
            </a:r>
            <a:r>
              <a:rPr lang="en-VI" altLang="en-VI" sz="1600" dirty="0">
                <a:solidFill>
                  <a:srgbClr val="000000"/>
                </a:solidFill>
                <a:latin typeface="JetBrains Mono"/>
              </a:rPr>
              <a:t>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= </a:t>
            </a:r>
            <a:r>
              <a:rPr lang="en-VI" altLang="en-VI" sz="1600" dirty="0" err="1">
                <a:solidFill>
                  <a:srgbClr val="871094"/>
                </a:solidFill>
                <a:latin typeface="JetBrains Mono"/>
              </a:rPr>
              <a:t>store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.add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new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Product(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productName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,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productCode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,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unitCost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, 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inCurrentProductLine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if 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isAdded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){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.println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"Product Added Successfully"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}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</a:t>
            </a:r>
            <a:r>
              <a:rPr lang="en-VI" altLang="en-VI" sz="1600" dirty="0">
                <a:solidFill>
                  <a:srgbClr val="0033B3"/>
                </a:solidFill>
                <a:latin typeface="JetBrains Mono"/>
              </a:rPr>
              <a:t>else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{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    </a:t>
            </a:r>
            <a:r>
              <a:rPr lang="en-VI" altLang="en-VI" sz="1600" dirty="0" err="1">
                <a:solidFill>
                  <a:srgbClr val="000000"/>
                </a:solidFill>
                <a:latin typeface="JetBrains Mono"/>
              </a:rPr>
              <a:t>System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</a:t>
            </a:r>
            <a:r>
              <a:rPr lang="en-VI" altLang="en-VI" sz="1600" i="1" dirty="0" err="1">
                <a:solidFill>
                  <a:srgbClr val="871094"/>
                </a:solidFill>
                <a:latin typeface="JetBrains Mono"/>
              </a:rPr>
              <a:t>out</a:t>
            </a:r>
            <a:r>
              <a:rPr lang="en-VI" altLang="en-VI" sz="1600" dirty="0" err="1">
                <a:solidFill>
                  <a:srgbClr val="080808"/>
                </a:solidFill>
                <a:latin typeface="JetBrains Mono"/>
              </a:rPr>
              <a:t>.println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VI" altLang="en-VI" sz="1600" dirty="0">
                <a:solidFill>
                  <a:srgbClr val="067D17"/>
                </a:solidFill>
                <a:latin typeface="JetBrains Mono"/>
              </a:rPr>
              <a:t>"No Product Added"</a:t>
            </a: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);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    }</a:t>
            </a:r>
            <a:br>
              <a:rPr lang="en-VI" altLang="en-VI" sz="1600" dirty="0">
                <a:solidFill>
                  <a:srgbClr val="080808"/>
                </a:solidFill>
                <a:latin typeface="JetBrains Mono"/>
              </a:rPr>
            </a:br>
            <a:r>
              <a:rPr lang="en-VI" altLang="en-VI" sz="1600" dirty="0">
                <a:solidFill>
                  <a:srgbClr val="080808"/>
                </a:solidFill>
                <a:latin typeface="JetBrains Mono"/>
              </a:rPr>
              <a:t>}</a:t>
            </a:r>
            <a:endParaRPr lang="en-VI" altLang="en-VI" sz="4000" dirty="0">
              <a:latin typeface="Arial" panose="020B0604020202020204" pitchFamily="34" charset="0"/>
            </a:endParaRPr>
          </a:p>
        </p:txBody>
      </p:sp>
      <p:sp>
        <p:nvSpPr>
          <p:cNvPr id="21" name="Right Bracket 20"/>
          <p:cNvSpPr/>
          <p:nvPr/>
        </p:nvSpPr>
        <p:spPr>
          <a:xfrm>
            <a:off x="6230485" y="4757542"/>
            <a:ext cx="143177" cy="385644"/>
          </a:xfrm>
          <a:prstGeom prst="rightBracket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/>
          <p:cNvSpPr txBox="1"/>
          <p:nvPr/>
        </p:nvSpPr>
        <p:spPr>
          <a:xfrm>
            <a:off x="6489047" y="4773854"/>
            <a:ext cx="3835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Console response if add was successful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23" name="Right Bracket 22"/>
          <p:cNvSpPr/>
          <p:nvPr/>
        </p:nvSpPr>
        <p:spPr>
          <a:xfrm>
            <a:off x="6230485" y="5587383"/>
            <a:ext cx="143177" cy="349577"/>
          </a:xfrm>
          <a:prstGeom prst="rightBracket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6489048" y="5603694"/>
            <a:ext cx="4078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70C0"/>
                </a:solidFill>
              </a:rPr>
              <a:t>Console response if add was unsuccessful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ED62C7-6683-4265-8F72-C5B7E42A8352}"/>
              </a:ext>
            </a:extLst>
          </p:cNvPr>
          <p:cNvSpPr txBox="1"/>
          <p:nvPr/>
        </p:nvSpPr>
        <p:spPr>
          <a:xfrm>
            <a:off x="7924800" y="2532657"/>
            <a:ext cx="2743200" cy="120032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/>
              <a:t>The Store add method is called to add the product to the primitive array, if space is available.</a:t>
            </a:r>
            <a:endParaRPr lang="en-VI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B297705-B5C3-40FF-B92B-882B8BA6ECA6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4114800" y="3732986"/>
            <a:ext cx="5181600" cy="7628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261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  <p:bldP spid="23" grpId="0" animBg="1"/>
      <p:bldP spid="2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845C9B-E3CC-4ADF-A9FB-3589AF89F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6"/>
          <a:stretch/>
        </p:blipFill>
        <p:spPr>
          <a:xfrm>
            <a:off x="7391401" y="152401"/>
            <a:ext cx="3194223" cy="19344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81E8081-253F-45EC-8B10-009DF42E9874}"/>
              </a:ext>
            </a:extLst>
          </p:cNvPr>
          <p:cNvSpPr/>
          <p:nvPr/>
        </p:nvSpPr>
        <p:spPr>
          <a:xfrm>
            <a:off x="7543800" y="908936"/>
            <a:ext cx="2514600" cy="310264"/>
          </a:xfrm>
          <a:prstGeom prst="roundRect">
            <a:avLst/>
          </a:prstGeom>
          <a:noFill/>
          <a:ln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D02DA6-C0BE-4861-B538-84F6810F213E}"/>
              </a:ext>
            </a:extLst>
          </p:cNvPr>
          <p:cNvSpPr/>
          <p:nvPr/>
        </p:nvSpPr>
        <p:spPr>
          <a:xfrm>
            <a:off x="2743200" y="3429000"/>
            <a:ext cx="6629400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void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printProduct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</a:p>
          <a:p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en-US" altLang="en-US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store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.listProducts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IE" dirty="0"/>
          </a:p>
        </p:txBody>
      </p:sp>
      <p:sp>
        <p:nvSpPr>
          <p:cNvPr id="7" name="Rectangle: Rounded Corners 16">
            <a:extLst>
              <a:ext uri="{FF2B5EF4-FFF2-40B4-BE49-F238E27FC236}">
                <a16:creationId xmlns:a16="http://schemas.microsoft.com/office/drawing/2014/main" id="{48AAFA16-C0D0-456E-91C1-D111CE7FDAB0}"/>
              </a:ext>
            </a:extLst>
          </p:cNvPr>
          <p:cNvSpPr/>
          <p:nvPr/>
        </p:nvSpPr>
        <p:spPr>
          <a:xfrm>
            <a:off x="1896888" y="1261351"/>
            <a:ext cx="2454624" cy="1403281"/>
          </a:xfrm>
          <a:prstGeom prst="roundRect">
            <a:avLst/>
          </a:prstGeom>
          <a:solidFill>
            <a:srgbClr val="FDBB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E" sz="2000" b="1" dirty="0"/>
              <a:t>5) </a:t>
            </a:r>
            <a:r>
              <a:rPr lang="en-IE" sz="2000" b="1" dirty="0" err="1"/>
              <a:t>printProduct</a:t>
            </a:r>
            <a:r>
              <a:rPr lang="en-IE" sz="2000" b="1" dirty="0"/>
              <a:t>()</a:t>
            </a:r>
            <a:r>
              <a:rPr lang="en-IE" sz="2000" dirty="0"/>
              <a:t> changed to print out all products in the array.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3429000" y="2467350"/>
            <a:ext cx="541512" cy="1418851"/>
          </a:xfrm>
          <a:prstGeom prst="straightConnector1">
            <a:avLst/>
          </a:prstGeom>
          <a:ln w="3492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6">
            <a:extLst>
              <a:ext uri="{FF2B5EF4-FFF2-40B4-BE49-F238E27FC236}">
                <a16:creationId xmlns:a16="http://schemas.microsoft.com/office/drawing/2014/main" id="{30E42D0F-6507-47C6-9B1F-82E6373E2741}"/>
              </a:ext>
            </a:extLst>
          </p:cNvPr>
          <p:cNvSpPr/>
          <p:nvPr/>
        </p:nvSpPr>
        <p:spPr>
          <a:xfrm>
            <a:off x="3124200" y="3963264"/>
            <a:ext cx="5943600" cy="380137"/>
          </a:xfrm>
          <a:prstGeom prst="roundRect">
            <a:avLst/>
          </a:prstGeom>
          <a:noFill/>
          <a:ln w="38100"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grpSp>
        <p:nvGrpSpPr>
          <p:cNvPr id="8" name="Group 7"/>
          <p:cNvGrpSpPr/>
          <p:nvPr/>
        </p:nvGrpSpPr>
        <p:grpSpPr>
          <a:xfrm>
            <a:off x="9710897" y="152400"/>
            <a:ext cx="874727" cy="665910"/>
            <a:chOff x="7370436" y="56310"/>
            <a:chExt cx="1701613" cy="1295400"/>
          </a:xfrm>
        </p:grpSpPr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FC128F14-781E-4E9F-99B4-1E08919539EC}"/>
                </a:ext>
              </a:extLst>
            </p:cNvPr>
            <p:cNvSpPr txBox="1">
              <a:spLocks/>
            </p:cNvSpPr>
            <p:nvPr/>
          </p:nvSpPr>
          <p:spPr>
            <a:xfrm>
              <a:off x="7370436" y="914939"/>
              <a:ext cx="1701613" cy="436771"/>
            </a:xfrm>
            <a:prstGeom prst="rect">
              <a:avLst/>
            </a:prstGeom>
            <a:solidFill>
              <a:srgbClr val="F79646"/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lIns="91440" tIns="45720" rIns="91440" bIns="45720" rtlCol="0">
              <a:normAutofit fontScale="32500" lnSpcReduction="20000"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IE" sz="2800" b="1" dirty="0"/>
                <a:t>Change - 5</a:t>
              </a:r>
            </a:p>
            <a:p>
              <a:pPr marL="0" indent="0" algn="ctr">
                <a:buNone/>
              </a:pPr>
              <a:endParaRPr lang="en-IE" sz="2800" dirty="0"/>
            </a:p>
          </p:txBody>
        </p:sp>
        <p:sp>
          <p:nvSpPr>
            <p:cNvPr id="12" name="Rectangle: Rounded Corners 3">
              <a:extLst>
                <a:ext uri="{FF2B5EF4-FFF2-40B4-BE49-F238E27FC236}">
                  <a16:creationId xmlns:a16="http://schemas.microsoft.com/office/drawing/2014/main" id="{2F48EAA3-F50D-4307-B4CB-4A28736D5065}"/>
                </a:ext>
              </a:extLst>
            </p:cNvPr>
            <p:cNvSpPr/>
            <p:nvPr/>
          </p:nvSpPr>
          <p:spPr>
            <a:xfrm>
              <a:off x="7370436" y="56310"/>
              <a:ext cx="1701613" cy="882318"/>
            </a:xfrm>
            <a:prstGeom prst="roundRect">
              <a:avLst/>
            </a:prstGeom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E" b="1" dirty="0"/>
                <a:t>Driver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7985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7C54F-25E0-4FBC-AA95-B1EADD8A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762417"/>
          </a:xfrm>
        </p:spPr>
        <p:txBody>
          <a:bodyPr/>
          <a:lstStyle/>
          <a:p>
            <a:pPr algn="r"/>
            <a:r>
              <a:rPr lang="en-IE" b="1" dirty="0"/>
              <a:t>Summary</a:t>
            </a:r>
            <a:r>
              <a:rPr lang="en-IE" dirty="0"/>
              <a:t> Shop </a:t>
            </a:r>
            <a:r>
              <a:rPr lang="en-IE" b="1" dirty="0"/>
              <a:t>V2.0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78F51-A6C3-4DFC-8DDB-3489B717A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8076" y="4015387"/>
            <a:ext cx="8305800" cy="4525963"/>
          </a:xfrm>
        </p:spPr>
        <p:txBody>
          <a:bodyPr>
            <a:normAutofit/>
          </a:bodyPr>
          <a:lstStyle/>
          <a:p>
            <a:r>
              <a:rPr lang="en-IE" sz="2400" b="1" dirty="0">
                <a:solidFill>
                  <a:srgbClr val="FF40FF"/>
                </a:solidFill>
              </a:rPr>
              <a:t>Store</a:t>
            </a:r>
            <a:r>
              <a:rPr lang="en-IE" sz="2400" dirty="0">
                <a:solidFill>
                  <a:srgbClr val="FF40FF"/>
                </a:solidFill>
              </a:rPr>
              <a:t> </a:t>
            </a:r>
            <a:r>
              <a:rPr lang="en-IE" sz="2400" dirty="0"/>
              <a:t>class maintains a collection of Products</a:t>
            </a:r>
            <a:br>
              <a:rPr lang="en-IE" sz="2400" dirty="0"/>
            </a:br>
            <a:r>
              <a:rPr lang="en-IE" sz="2400" dirty="0"/>
              <a:t>i.e. an </a:t>
            </a:r>
            <a:r>
              <a:rPr lang="en-IE" sz="2400" b="1" dirty="0"/>
              <a:t>array of Products</a:t>
            </a:r>
            <a:r>
              <a:rPr lang="en-IE" sz="2400" dirty="0"/>
              <a:t>;  </a:t>
            </a:r>
            <a:r>
              <a:rPr lang="en-IE" sz="2400" dirty="0" err="1"/>
              <a:t>store.Products</a:t>
            </a:r>
            <a:r>
              <a:rPr lang="en-IE" sz="2400" dirty="0"/>
              <a:t>[]</a:t>
            </a:r>
            <a:br>
              <a:rPr lang="en-IE" sz="2400" dirty="0"/>
            </a:br>
            <a:endParaRPr lang="en-IE" sz="2400" dirty="0"/>
          </a:p>
          <a:p>
            <a:r>
              <a:rPr lang="en-IE" sz="2400" b="1" dirty="0">
                <a:solidFill>
                  <a:srgbClr val="F79646"/>
                </a:solidFill>
              </a:rPr>
              <a:t>Driver</a:t>
            </a:r>
            <a:r>
              <a:rPr lang="en-IE" sz="2400" b="1" dirty="0">
                <a:solidFill>
                  <a:srgbClr val="FF0000"/>
                </a:solidFill>
              </a:rPr>
              <a:t> </a:t>
            </a:r>
            <a:r>
              <a:rPr lang="en-IE" sz="2400" dirty="0"/>
              <a:t>allows the user to decide </a:t>
            </a:r>
            <a:r>
              <a:rPr lang="en-IE" sz="2400" b="1" dirty="0"/>
              <a:t>how many product </a:t>
            </a:r>
            <a:r>
              <a:rPr lang="en-IE" sz="2400" dirty="0"/>
              <a:t>details they want to store. Methods updated to work with this new </a:t>
            </a:r>
            <a:r>
              <a:rPr lang="en-IE" sz="2400" b="1" dirty="0" err="1"/>
              <a:t>store.Products</a:t>
            </a:r>
            <a:r>
              <a:rPr lang="en-IE" sz="2400" b="1" dirty="0"/>
              <a:t>[]</a:t>
            </a:r>
            <a:r>
              <a:rPr lang="en-IE" sz="2400" dirty="0"/>
              <a:t> array</a:t>
            </a:r>
          </a:p>
          <a:p>
            <a:pPr marL="0" indent="0">
              <a:buNone/>
            </a:pPr>
            <a:endParaRPr lang="en-IE" sz="24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48EAA3-F50D-4307-B4CB-4A28736D5065}"/>
              </a:ext>
            </a:extLst>
          </p:cNvPr>
          <p:cNvSpPr/>
          <p:nvPr/>
        </p:nvSpPr>
        <p:spPr>
          <a:xfrm>
            <a:off x="2028077" y="533400"/>
            <a:ext cx="1701613" cy="882318"/>
          </a:xfrm>
          <a:prstGeom prst="roundRect">
            <a:avLst/>
          </a:prstGeom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Driver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492F55B-1604-4D99-A22D-1190EB809A71}"/>
              </a:ext>
            </a:extLst>
          </p:cNvPr>
          <p:cNvSpPr/>
          <p:nvPr/>
        </p:nvSpPr>
        <p:spPr>
          <a:xfrm>
            <a:off x="7768289" y="2428081"/>
            <a:ext cx="1981200" cy="838200"/>
          </a:xfrm>
          <a:prstGeom prst="roundRect">
            <a:avLst/>
          </a:prstGeom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Product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911C9948-2B5E-4D2E-9333-9172083D4EDA}"/>
              </a:ext>
            </a:extLst>
          </p:cNvPr>
          <p:cNvCxnSpPr>
            <a:cxnSpLocks/>
            <a:stCxn id="7" idx="3"/>
            <a:endCxn id="5" idx="0"/>
          </p:cNvCxnSpPr>
          <p:nvPr/>
        </p:nvCxnSpPr>
        <p:spPr>
          <a:xfrm>
            <a:off x="6870113" y="2023283"/>
            <a:ext cx="1888777" cy="404799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2A054C1-33CC-4C1E-8322-FBD58ACACEF3}"/>
              </a:ext>
            </a:extLst>
          </p:cNvPr>
          <p:cNvSpPr/>
          <p:nvPr/>
        </p:nvSpPr>
        <p:spPr>
          <a:xfrm>
            <a:off x="4551666" y="1422204"/>
            <a:ext cx="2318446" cy="1202157"/>
          </a:xfrm>
          <a:prstGeom prst="roundRect">
            <a:avLst/>
          </a:prstGeom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0AEBB43-905A-41A4-BF93-53084BD3F5DF}"/>
              </a:ext>
            </a:extLst>
          </p:cNvPr>
          <p:cNvCxnSpPr>
            <a:cxnSpLocks/>
            <a:stCxn id="4" idx="3"/>
            <a:endCxn id="7" idx="0"/>
          </p:cNvCxnSpPr>
          <p:nvPr/>
        </p:nvCxnSpPr>
        <p:spPr>
          <a:xfrm>
            <a:off x="3729689" y="974559"/>
            <a:ext cx="1981200" cy="447644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C128F14-781E-4E9F-99B4-1E08919539EC}"/>
              </a:ext>
            </a:extLst>
          </p:cNvPr>
          <p:cNvSpPr txBox="1">
            <a:spLocks/>
          </p:cNvSpPr>
          <p:nvPr/>
        </p:nvSpPr>
        <p:spPr>
          <a:xfrm>
            <a:off x="2007359" y="1514549"/>
            <a:ext cx="1701613" cy="436771"/>
          </a:xfrm>
          <a:prstGeom prst="rect">
            <a:avLst/>
          </a:prstGeom>
          <a:solidFill>
            <a:srgbClr val="F79646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IE" sz="2800" b="1" dirty="0"/>
              <a:t>Some(5)</a:t>
            </a:r>
            <a:r>
              <a:rPr lang="en-IE" sz="2800" dirty="0"/>
              <a:t> changes 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6B01D25-63AE-43E3-9549-7E0C06EFE8F2}"/>
              </a:ext>
            </a:extLst>
          </p:cNvPr>
          <p:cNvSpPr txBox="1">
            <a:spLocks/>
          </p:cNvSpPr>
          <p:nvPr/>
        </p:nvSpPr>
        <p:spPr>
          <a:xfrm>
            <a:off x="4551666" y="2716941"/>
            <a:ext cx="2318446" cy="948813"/>
          </a:xfrm>
          <a:prstGeom prst="rect">
            <a:avLst/>
          </a:prstGeom>
          <a:solidFill>
            <a:srgbClr val="FF40FF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IE" sz="2800" dirty="0"/>
              <a:t>This is a </a:t>
            </a:r>
            <a:r>
              <a:rPr lang="en-IE" sz="2800" b="1" dirty="0"/>
              <a:t>new</a:t>
            </a:r>
            <a:endParaRPr lang="en-IE" sz="2800" b="1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IE" sz="2800" b="1" dirty="0">
                <a:solidFill>
                  <a:schemeClr val="bg1"/>
                </a:solidFill>
              </a:rPr>
              <a:t>Store</a:t>
            </a:r>
            <a:r>
              <a:rPr lang="en-IE" sz="2800" b="1" dirty="0">
                <a:solidFill>
                  <a:srgbClr val="FF40FF"/>
                </a:solidFill>
              </a:rPr>
              <a:t> </a:t>
            </a:r>
            <a:r>
              <a:rPr lang="en-IE" sz="2800" dirty="0">
                <a:solidFill>
                  <a:schemeClr val="tx1"/>
                </a:solidFill>
              </a:rPr>
              <a:t>class</a:t>
            </a:r>
            <a:endParaRPr lang="en-IE" sz="2800" dirty="0">
              <a:solidFill>
                <a:srgbClr val="FF40FF"/>
              </a:solidFill>
            </a:endParaRPr>
          </a:p>
          <a:p>
            <a:pPr marL="0" indent="0" algn="ctr">
              <a:buNone/>
            </a:pPr>
            <a:endParaRPr lang="en-IE" sz="28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C128F14-781E-4E9F-99B4-1E08919539EC}"/>
              </a:ext>
            </a:extLst>
          </p:cNvPr>
          <p:cNvSpPr txBox="1">
            <a:spLocks/>
          </p:cNvSpPr>
          <p:nvPr/>
        </p:nvSpPr>
        <p:spPr>
          <a:xfrm>
            <a:off x="7768289" y="3393445"/>
            <a:ext cx="1981200" cy="389533"/>
          </a:xfrm>
          <a:prstGeom prst="rect">
            <a:avLst/>
          </a:prstGeom>
          <a:solidFill>
            <a:srgbClr val="4F81BD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IE" sz="2800" b="1" dirty="0"/>
              <a:t>No</a:t>
            </a:r>
            <a:r>
              <a:rPr lang="en-IE" sz="2800" dirty="0"/>
              <a:t> changes</a:t>
            </a:r>
          </a:p>
          <a:p>
            <a:pPr marL="0" indent="0" algn="ctr">
              <a:buNone/>
            </a:pPr>
            <a:endParaRPr lang="en-IE" sz="2800" dirty="0"/>
          </a:p>
        </p:txBody>
      </p:sp>
    </p:spTree>
    <p:extLst>
      <p:ext uri="{BB962C8B-B14F-4D97-AF65-F5344CB8AC3E}">
        <p14:creationId xmlns:p14="http://schemas.microsoft.com/office/powerpoint/2010/main" val="112209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 anchor="ctr">
            <a:normAutofit/>
          </a:bodyPr>
          <a:lstStyle/>
          <a:p>
            <a:r>
              <a:rPr lang="en-IE" dirty="0"/>
              <a:t>Questions?</a:t>
            </a:r>
          </a:p>
        </p:txBody>
      </p:sp>
      <p:pic>
        <p:nvPicPr>
          <p:cNvPr id="3" name="Picture 2" descr="A green question mark in a circle&#10;&#10;AI-generated content may be incorrect.">
            <a:extLst>
              <a:ext uri="{FF2B5EF4-FFF2-40B4-BE49-F238E27FC236}">
                <a16:creationId xmlns:a16="http://schemas.microsoft.com/office/drawing/2014/main" id="{AF8A4FB2-B250-A66D-9390-2325BDAC0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018" y="1600201"/>
            <a:ext cx="4525963" cy="45259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09878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7C54F-25E0-4FBC-AA95-B1EADD8A2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Recap: </a:t>
            </a:r>
            <a:r>
              <a:rPr lang="en-IE" u="sng" dirty="0"/>
              <a:t>Shop V1.0</a:t>
            </a:r>
            <a:r>
              <a:rPr lang="en-IE" dirty="0"/>
              <a:t> - </a:t>
            </a:r>
            <a:r>
              <a:rPr lang="en-IE" b="1" dirty="0"/>
              <a:t>Driver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78F51-A6C3-4DFC-8DDB-3489B717A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752600"/>
            <a:ext cx="6781800" cy="5105400"/>
          </a:xfrm>
        </p:spPr>
        <p:txBody>
          <a:bodyPr>
            <a:normAutofit/>
          </a:bodyPr>
          <a:lstStyle/>
          <a:p>
            <a:r>
              <a:rPr lang="en-IE" sz="2800" dirty="0"/>
              <a:t>The </a:t>
            </a:r>
            <a:r>
              <a:rPr lang="en-IE" sz="2800" b="1" dirty="0">
                <a:solidFill>
                  <a:schemeClr val="accent6"/>
                </a:solidFill>
              </a:rPr>
              <a:t>Driver</a:t>
            </a:r>
            <a:r>
              <a:rPr lang="en-IE" sz="2800" dirty="0">
                <a:solidFill>
                  <a:schemeClr val="accent6"/>
                </a:solidFill>
              </a:rPr>
              <a:t> </a:t>
            </a:r>
            <a:r>
              <a:rPr lang="en-IE" sz="2800" dirty="0"/>
              <a:t>class </a:t>
            </a:r>
          </a:p>
          <a:p>
            <a:pPr lvl="1"/>
            <a:r>
              <a:rPr lang="en-IE" dirty="0"/>
              <a:t>has the </a:t>
            </a:r>
            <a:r>
              <a:rPr lang="en-IE" b="1" dirty="0"/>
              <a:t>main()</a:t>
            </a:r>
            <a:r>
              <a:rPr lang="en-IE" dirty="0"/>
              <a:t> method.  </a:t>
            </a:r>
          </a:p>
          <a:p>
            <a:pPr lvl="1"/>
            <a:r>
              <a:rPr lang="en-IE" b="1" dirty="0"/>
              <a:t>reads</a:t>
            </a:r>
            <a:r>
              <a:rPr lang="en-IE" dirty="0"/>
              <a:t> the product details from the user (via the console)</a:t>
            </a:r>
          </a:p>
          <a:p>
            <a:pPr lvl="1"/>
            <a:r>
              <a:rPr lang="en-IE" b="1" dirty="0"/>
              <a:t>creates</a:t>
            </a:r>
            <a:r>
              <a:rPr lang="en-IE" dirty="0"/>
              <a:t> a new Product object.  </a:t>
            </a:r>
          </a:p>
          <a:p>
            <a:pPr lvl="1"/>
            <a:r>
              <a:rPr lang="en-IE" b="1" dirty="0"/>
              <a:t>prints</a:t>
            </a:r>
            <a:r>
              <a:rPr lang="en-IE" dirty="0"/>
              <a:t> the product object</a:t>
            </a:r>
            <a:br>
              <a:rPr lang="en-IE" dirty="0"/>
            </a:br>
            <a:r>
              <a:rPr lang="en-IE" dirty="0"/>
              <a:t>(to the console)</a:t>
            </a:r>
            <a:br>
              <a:rPr lang="en-IE" dirty="0"/>
            </a:br>
            <a:endParaRPr lang="en-IE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48EAA3-F50D-4307-B4CB-4A28736D5065}"/>
              </a:ext>
            </a:extLst>
          </p:cNvPr>
          <p:cNvSpPr/>
          <p:nvPr/>
        </p:nvSpPr>
        <p:spPr>
          <a:xfrm>
            <a:off x="6629400" y="1547019"/>
            <a:ext cx="2057400" cy="1066800"/>
          </a:xfrm>
          <a:prstGeom prst="roundRect">
            <a:avLst/>
          </a:prstGeom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Driver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492F55B-1604-4D99-A22D-1190EB809A71}"/>
              </a:ext>
            </a:extLst>
          </p:cNvPr>
          <p:cNvSpPr/>
          <p:nvPr/>
        </p:nvSpPr>
        <p:spPr>
          <a:xfrm>
            <a:off x="8382000" y="4876800"/>
            <a:ext cx="2057400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Product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911C9948-2B5E-4D2E-9333-9172083D4EDA}"/>
              </a:ext>
            </a:extLst>
          </p:cNvPr>
          <p:cNvCxnSpPr>
            <a:cxnSpLocks/>
            <a:stCxn id="4" idx="3"/>
            <a:endCxn id="5" idx="0"/>
          </p:cNvCxnSpPr>
          <p:nvPr/>
        </p:nvCxnSpPr>
        <p:spPr>
          <a:xfrm>
            <a:off x="8686800" y="2080420"/>
            <a:ext cx="723900" cy="2796381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652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7C54F-25E0-4FBC-AA95-B1EADD8A2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Shop </a:t>
            </a:r>
            <a:r>
              <a:rPr lang="en-IE" b="1" dirty="0"/>
              <a:t>V2.0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78F51-A6C3-4DFC-8DDB-3489B717A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422503"/>
            <a:ext cx="8305800" cy="4525963"/>
          </a:xfrm>
        </p:spPr>
        <p:txBody>
          <a:bodyPr>
            <a:normAutofit/>
          </a:bodyPr>
          <a:lstStyle/>
          <a:p>
            <a:r>
              <a:rPr lang="en-IE" sz="2800" dirty="0"/>
              <a:t>New</a:t>
            </a:r>
            <a:r>
              <a:rPr lang="en-IE" sz="2800" b="1" dirty="0"/>
              <a:t> </a:t>
            </a:r>
            <a:r>
              <a:rPr lang="en-IE" sz="2800" b="1" dirty="0">
                <a:solidFill>
                  <a:srgbClr val="FF40FF"/>
                </a:solidFill>
              </a:rPr>
              <a:t>Store</a:t>
            </a:r>
            <a:r>
              <a:rPr lang="en-IE" sz="2800" dirty="0">
                <a:solidFill>
                  <a:srgbClr val="FF40FF"/>
                </a:solidFill>
              </a:rPr>
              <a:t> </a:t>
            </a:r>
            <a:r>
              <a:rPr lang="en-IE" sz="2800" dirty="0"/>
              <a:t>class is responsible for maintaining a collection of Products </a:t>
            </a:r>
          </a:p>
          <a:p>
            <a:pPr lvl="1"/>
            <a:r>
              <a:rPr lang="en-IE" sz="2400" dirty="0"/>
              <a:t>i.e. an </a:t>
            </a:r>
            <a:r>
              <a:rPr lang="en-IE" sz="2400" b="1" dirty="0"/>
              <a:t>array of Products</a:t>
            </a:r>
            <a:r>
              <a:rPr lang="en-IE" sz="2400" dirty="0"/>
              <a:t>.  </a:t>
            </a:r>
          </a:p>
          <a:p>
            <a:r>
              <a:rPr lang="en-IE" sz="2800" b="1" dirty="0">
                <a:solidFill>
                  <a:srgbClr val="F79646"/>
                </a:solidFill>
              </a:rPr>
              <a:t>Driver</a:t>
            </a:r>
            <a:r>
              <a:rPr lang="en-IE" sz="2800" b="1" dirty="0">
                <a:solidFill>
                  <a:srgbClr val="FF0000"/>
                </a:solidFill>
              </a:rPr>
              <a:t> </a:t>
            </a:r>
            <a:r>
              <a:rPr lang="en-IE" sz="2800" dirty="0"/>
              <a:t>will now allow the user to decide </a:t>
            </a:r>
            <a:r>
              <a:rPr lang="en-IE" sz="2800" b="1" dirty="0"/>
              <a:t>how many product </a:t>
            </a:r>
            <a:r>
              <a:rPr lang="en-IE" sz="2800" dirty="0"/>
              <a:t>details they want to store. </a:t>
            </a:r>
          </a:p>
          <a:p>
            <a:pPr marL="0" indent="0">
              <a:buNone/>
            </a:pPr>
            <a:endParaRPr lang="en-IE" sz="28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48EAA3-F50D-4307-B4CB-4A28736D5065}"/>
              </a:ext>
            </a:extLst>
          </p:cNvPr>
          <p:cNvSpPr/>
          <p:nvPr/>
        </p:nvSpPr>
        <p:spPr>
          <a:xfrm>
            <a:off x="2413188" y="3994944"/>
            <a:ext cx="1701613" cy="882318"/>
          </a:xfrm>
          <a:prstGeom prst="roundRect">
            <a:avLst/>
          </a:prstGeom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Driver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492F55B-1604-4D99-A22D-1190EB809A71}"/>
              </a:ext>
            </a:extLst>
          </p:cNvPr>
          <p:cNvSpPr/>
          <p:nvPr/>
        </p:nvSpPr>
        <p:spPr>
          <a:xfrm>
            <a:off x="8153400" y="5889625"/>
            <a:ext cx="1981200" cy="838200"/>
          </a:xfrm>
          <a:prstGeom prst="roundRect">
            <a:avLst/>
          </a:prstGeom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Product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911C9948-2B5E-4D2E-9333-9172083D4EDA}"/>
              </a:ext>
            </a:extLst>
          </p:cNvPr>
          <p:cNvCxnSpPr>
            <a:cxnSpLocks/>
            <a:stCxn id="7" idx="3"/>
            <a:endCxn id="5" idx="0"/>
          </p:cNvCxnSpPr>
          <p:nvPr/>
        </p:nvCxnSpPr>
        <p:spPr>
          <a:xfrm>
            <a:off x="7255224" y="5484827"/>
            <a:ext cx="1888777" cy="404799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2A054C1-33CC-4C1E-8322-FBD58ACACEF3}"/>
              </a:ext>
            </a:extLst>
          </p:cNvPr>
          <p:cNvSpPr/>
          <p:nvPr/>
        </p:nvSpPr>
        <p:spPr>
          <a:xfrm>
            <a:off x="4936777" y="4883748"/>
            <a:ext cx="2318446" cy="1202157"/>
          </a:xfrm>
          <a:prstGeom prst="roundRect">
            <a:avLst/>
          </a:prstGeom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0AEBB43-905A-41A4-BF93-53084BD3F5DF}"/>
              </a:ext>
            </a:extLst>
          </p:cNvPr>
          <p:cNvCxnSpPr>
            <a:cxnSpLocks/>
            <a:stCxn id="4" idx="3"/>
            <a:endCxn id="7" idx="0"/>
          </p:cNvCxnSpPr>
          <p:nvPr/>
        </p:nvCxnSpPr>
        <p:spPr>
          <a:xfrm>
            <a:off x="4114800" y="4436103"/>
            <a:ext cx="1981200" cy="447644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320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7C54F-25E0-4FBC-AA95-B1EADD8A2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Shop </a:t>
            </a:r>
            <a:r>
              <a:rPr lang="en-IE" b="1" dirty="0"/>
              <a:t>V2.0</a:t>
            </a:r>
            <a:r>
              <a:rPr lang="en-IE" dirty="0"/>
              <a:t> </a:t>
            </a:r>
            <a:r>
              <a:rPr lang="mr-IN" dirty="0"/>
              <a:t>–</a:t>
            </a:r>
            <a:r>
              <a:rPr lang="en-IE" dirty="0"/>
              <a:t> </a:t>
            </a:r>
            <a:r>
              <a:rPr lang="en-IE" b="1" dirty="0"/>
              <a:t>changes</a:t>
            </a:r>
            <a:r>
              <a:rPr lang="en-IE" dirty="0"/>
              <a:t> to classes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C128F14-781E-4E9F-99B4-1E08919539EC}"/>
              </a:ext>
            </a:extLst>
          </p:cNvPr>
          <p:cNvSpPr txBox="1">
            <a:spLocks/>
          </p:cNvSpPr>
          <p:nvPr/>
        </p:nvSpPr>
        <p:spPr>
          <a:xfrm>
            <a:off x="2429411" y="2907509"/>
            <a:ext cx="1701613" cy="436771"/>
          </a:xfrm>
          <a:prstGeom prst="rect">
            <a:avLst/>
          </a:prstGeom>
          <a:solidFill>
            <a:srgbClr val="F79646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IE" sz="2800" b="1" dirty="0"/>
              <a:t>Some</a:t>
            </a:r>
            <a:r>
              <a:rPr lang="en-IE" sz="2800" dirty="0"/>
              <a:t> changes</a:t>
            </a:r>
          </a:p>
          <a:p>
            <a:pPr marL="0" indent="0" algn="ctr">
              <a:buNone/>
            </a:pPr>
            <a:endParaRPr lang="en-IE" sz="28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6B01D25-63AE-43E3-9549-7E0C06EFE8F2}"/>
              </a:ext>
            </a:extLst>
          </p:cNvPr>
          <p:cNvSpPr txBox="1">
            <a:spLocks/>
          </p:cNvSpPr>
          <p:nvPr/>
        </p:nvSpPr>
        <p:spPr>
          <a:xfrm>
            <a:off x="4953000" y="4072030"/>
            <a:ext cx="2318446" cy="948813"/>
          </a:xfrm>
          <a:prstGeom prst="rect">
            <a:avLst/>
          </a:prstGeom>
          <a:solidFill>
            <a:srgbClr val="FF40FF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IE" sz="2800" dirty="0"/>
              <a:t>This is a </a:t>
            </a:r>
            <a:r>
              <a:rPr lang="en-IE" sz="2800" b="1" dirty="0"/>
              <a:t>new</a:t>
            </a:r>
            <a:endParaRPr lang="en-IE" sz="2800" b="1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IE" sz="2800" b="1" dirty="0">
                <a:solidFill>
                  <a:schemeClr val="bg1"/>
                </a:solidFill>
              </a:rPr>
              <a:t>Store</a:t>
            </a:r>
            <a:r>
              <a:rPr lang="en-IE" sz="2800" b="1" dirty="0">
                <a:solidFill>
                  <a:srgbClr val="FF40FF"/>
                </a:solidFill>
              </a:rPr>
              <a:t> </a:t>
            </a:r>
            <a:r>
              <a:rPr lang="en-IE" sz="2800" dirty="0">
                <a:solidFill>
                  <a:schemeClr val="tx1"/>
                </a:solidFill>
              </a:rPr>
              <a:t>class</a:t>
            </a:r>
            <a:endParaRPr lang="en-IE" sz="2800" dirty="0">
              <a:solidFill>
                <a:srgbClr val="FF40FF"/>
              </a:solidFill>
            </a:endParaRPr>
          </a:p>
          <a:p>
            <a:pPr marL="0" indent="0" algn="ctr">
              <a:buNone/>
            </a:pPr>
            <a:endParaRPr lang="en-IE" sz="2800" dirty="0"/>
          </a:p>
        </p:txBody>
      </p:sp>
      <p:sp>
        <p:nvSpPr>
          <p:cNvPr id="12" name="Rectangle: Rounded Corners 3">
            <a:extLst>
              <a:ext uri="{FF2B5EF4-FFF2-40B4-BE49-F238E27FC236}">
                <a16:creationId xmlns:a16="http://schemas.microsoft.com/office/drawing/2014/main" id="{2F48EAA3-F50D-4307-B4CB-4A28736D5065}"/>
              </a:ext>
            </a:extLst>
          </p:cNvPr>
          <p:cNvSpPr/>
          <p:nvPr/>
        </p:nvSpPr>
        <p:spPr>
          <a:xfrm>
            <a:off x="2429411" y="1854397"/>
            <a:ext cx="1701613" cy="882318"/>
          </a:xfrm>
          <a:prstGeom prst="roundRect">
            <a:avLst/>
          </a:prstGeom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Driver</a:t>
            </a:r>
          </a:p>
        </p:txBody>
      </p:sp>
      <p:sp>
        <p:nvSpPr>
          <p:cNvPr id="13" name="Rectangle: Rounded Corners 4">
            <a:extLst>
              <a:ext uri="{FF2B5EF4-FFF2-40B4-BE49-F238E27FC236}">
                <a16:creationId xmlns:a16="http://schemas.microsoft.com/office/drawing/2014/main" id="{8492F55B-1604-4D99-A22D-1190EB809A71}"/>
              </a:ext>
            </a:extLst>
          </p:cNvPr>
          <p:cNvSpPr/>
          <p:nvPr/>
        </p:nvSpPr>
        <p:spPr>
          <a:xfrm>
            <a:off x="8169623" y="3749078"/>
            <a:ext cx="1981200" cy="838200"/>
          </a:xfrm>
          <a:prstGeom prst="roundRect">
            <a:avLst/>
          </a:prstGeom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Product</a:t>
            </a:r>
          </a:p>
        </p:txBody>
      </p:sp>
      <p:cxnSp>
        <p:nvCxnSpPr>
          <p:cNvPr id="14" name="Connector: Elbow 5">
            <a:extLst>
              <a:ext uri="{FF2B5EF4-FFF2-40B4-BE49-F238E27FC236}">
                <a16:creationId xmlns:a16="http://schemas.microsoft.com/office/drawing/2014/main" id="{911C9948-2B5E-4D2E-9333-9172083D4EDA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7271447" y="3344280"/>
            <a:ext cx="1888777" cy="404799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6">
            <a:extLst>
              <a:ext uri="{FF2B5EF4-FFF2-40B4-BE49-F238E27FC236}">
                <a16:creationId xmlns:a16="http://schemas.microsoft.com/office/drawing/2014/main" id="{42A054C1-33CC-4C1E-8322-FBD58ACACEF3}"/>
              </a:ext>
            </a:extLst>
          </p:cNvPr>
          <p:cNvSpPr/>
          <p:nvPr/>
        </p:nvSpPr>
        <p:spPr>
          <a:xfrm>
            <a:off x="4953000" y="2743201"/>
            <a:ext cx="2318446" cy="1202157"/>
          </a:xfrm>
          <a:prstGeom prst="roundRect">
            <a:avLst/>
          </a:prstGeom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dirty="0"/>
              <a:t>Store</a:t>
            </a:r>
          </a:p>
        </p:txBody>
      </p:sp>
      <p:cxnSp>
        <p:nvCxnSpPr>
          <p:cNvPr id="16" name="Connector: Elbow 8">
            <a:extLst>
              <a:ext uri="{FF2B5EF4-FFF2-40B4-BE49-F238E27FC236}">
                <a16:creationId xmlns:a16="http://schemas.microsoft.com/office/drawing/2014/main" id="{A0AEBB43-905A-41A4-BF93-53084BD3F5DF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4131023" y="2295556"/>
            <a:ext cx="1981200" cy="447644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C128F14-781E-4E9F-99B4-1E08919539EC}"/>
              </a:ext>
            </a:extLst>
          </p:cNvPr>
          <p:cNvSpPr txBox="1">
            <a:spLocks/>
          </p:cNvSpPr>
          <p:nvPr/>
        </p:nvSpPr>
        <p:spPr>
          <a:xfrm>
            <a:off x="8169623" y="4715868"/>
            <a:ext cx="1981200" cy="389533"/>
          </a:xfrm>
          <a:prstGeom prst="rect">
            <a:avLst/>
          </a:prstGeom>
          <a:solidFill>
            <a:srgbClr val="4F81BD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IE" sz="2800" b="1" dirty="0"/>
              <a:t>No</a:t>
            </a:r>
            <a:r>
              <a:rPr lang="en-IE" sz="2800" dirty="0"/>
              <a:t> changes</a:t>
            </a:r>
          </a:p>
          <a:p>
            <a:pPr marL="0" indent="0" algn="ctr">
              <a:buNone/>
            </a:pPr>
            <a:endParaRPr lang="en-IE" sz="28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180" y="5238441"/>
            <a:ext cx="2048086" cy="122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272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F3F9C41-2609-4AD5-9C74-A43B8005AC9E}"/>
              </a:ext>
            </a:extLst>
          </p:cNvPr>
          <p:cNvSpPr/>
          <p:nvPr/>
        </p:nvSpPr>
        <p:spPr>
          <a:xfrm>
            <a:off x="6400800" y="228600"/>
            <a:ext cx="4191000" cy="1295400"/>
          </a:xfrm>
          <a:prstGeom prst="roundRect">
            <a:avLst/>
          </a:prstGeom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Store</a:t>
            </a:r>
            <a:r>
              <a:rPr lang="en-IE" sz="4000" dirty="0"/>
              <a:t> – new class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496D39-FC4F-4E47-A92A-F8D00A2F7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234889"/>
            <a:ext cx="5557838" cy="471618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ABF79139-BDA4-498E-82CA-735FBFE064C4}"/>
              </a:ext>
            </a:extLst>
          </p:cNvPr>
          <p:cNvSpPr/>
          <p:nvPr/>
        </p:nvSpPr>
        <p:spPr>
          <a:xfrm>
            <a:off x="4038600" y="1905000"/>
            <a:ext cx="4154898" cy="381000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1BE5A788-11DA-45E2-877E-1BF51BC4F361}"/>
              </a:ext>
            </a:extLst>
          </p:cNvPr>
          <p:cNvSpPr/>
          <p:nvPr/>
        </p:nvSpPr>
        <p:spPr>
          <a:xfrm>
            <a:off x="4038600" y="4853543"/>
            <a:ext cx="4154898" cy="989077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TextBox 7"/>
          <p:cNvSpPr txBox="1"/>
          <p:nvPr/>
        </p:nvSpPr>
        <p:spPr>
          <a:xfrm>
            <a:off x="1726528" y="1920017"/>
            <a:ext cx="167640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constructor</a:t>
            </a:r>
            <a:r>
              <a:rPr lang="en-IE" sz="2000" dirty="0"/>
              <a:t> 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3402928" y="2095500"/>
            <a:ext cx="635672" cy="0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20111" y="5087796"/>
            <a:ext cx="1676400" cy="400110"/>
          </a:xfrm>
          <a:prstGeom prst="rect">
            <a:avLst/>
          </a:prstGeom>
          <a:solidFill>
            <a:srgbClr val="F9CF8B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fields</a:t>
            </a:r>
            <a:r>
              <a:rPr lang="en-IE" sz="2000" dirty="0"/>
              <a:t> </a:t>
            </a:r>
          </a:p>
        </p:txBody>
      </p:sp>
      <p:cxnSp>
        <p:nvCxnSpPr>
          <p:cNvPr id="11" name="Straight Arrow Connector 10"/>
          <p:cNvCxnSpPr>
            <a:cxnSpLocks/>
          </p:cNvCxnSpPr>
          <p:nvPr/>
        </p:nvCxnSpPr>
        <p:spPr>
          <a:xfrm>
            <a:off x="3329532" y="5287852"/>
            <a:ext cx="685800" cy="1"/>
          </a:xfrm>
          <a:prstGeom prst="straightConnector1">
            <a:avLst/>
          </a:prstGeom>
          <a:ln w="28575">
            <a:solidFill>
              <a:srgbClr val="F9CF8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6528" y="91184"/>
            <a:ext cx="2048086" cy="1224585"/>
          </a:xfrm>
          <a:prstGeom prst="rect">
            <a:avLst/>
          </a:prstGeom>
          <a:ln w="57150">
            <a:solidFill>
              <a:srgbClr val="FF40FF"/>
            </a:solidFill>
          </a:ln>
        </p:spPr>
      </p:pic>
    </p:spTree>
    <p:extLst>
      <p:ext uri="{BB962C8B-B14F-4D97-AF65-F5344CB8AC3E}">
        <p14:creationId xmlns:p14="http://schemas.microsoft.com/office/powerpoint/2010/main" val="1328995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F3F9C41-2609-4AD5-9C74-A43B8005AC9E}"/>
              </a:ext>
            </a:extLst>
          </p:cNvPr>
          <p:cNvSpPr/>
          <p:nvPr/>
        </p:nvSpPr>
        <p:spPr>
          <a:xfrm>
            <a:off x="6400800" y="228600"/>
            <a:ext cx="4191000" cy="1295400"/>
          </a:xfrm>
          <a:prstGeom prst="roundRect">
            <a:avLst/>
          </a:prstGeom>
          <a:ln w="44450">
            <a:solidFill>
              <a:srgbClr val="FF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sz="4000" b="1" dirty="0"/>
              <a:t>Store</a:t>
            </a:r>
            <a:r>
              <a:rPr lang="en-IE" sz="4000" dirty="0"/>
              <a:t> – new class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496D39-FC4F-4E47-A92A-F8D00A2F7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234889"/>
            <a:ext cx="5557838" cy="471618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ABF79139-BDA4-498E-82CA-735FBFE064C4}"/>
              </a:ext>
            </a:extLst>
          </p:cNvPr>
          <p:cNvSpPr/>
          <p:nvPr/>
        </p:nvSpPr>
        <p:spPr>
          <a:xfrm>
            <a:off x="4038600" y="1905000"/>
            <a:ext cx="4154898" cy="381000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1BE5A788-11DA-45E2-877E-1BF51BC4F361}"/>
              </a:ext>
            </a:extLst>
          </p:cNvPr>
          <p:cNvSpPr/>
          <p:nvPr/>
        </p:nvSpPr>
        <p:spPr>
          <a:xfrm>
            <a:off x="4038600" y="4853543"/>
            <a:ext cx="4154898" cy="989077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TextBox 7"/>
          <p:cNvSpPr txBox="1"/>
          <p:nvPr/>
        </p:nvSpPr>
        <p:spPr>
          <a:xfrm>
            <a:off x="1726528" y="1920017"/>
            <a:ext cx="167640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constructor</a:t>
            </a:r>
            <a:r>
              <a:rPr lang="en-IE" sz="2000" dirty="0"/>
              <a:t> 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3402928" y="2095500"/>
            <a:ext cx="635672" cy="0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20111" y="5087796"/>
            <a:ext cx="1676400" cy="400110"/>
          </a:xfrm>
          <a:prstGeom prst="rect">
            <a:avLst/>
          </a:prstGeom>
          <a:solidFill>
            <a:srgbClr val="F9CF8B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fields</a:t>
            </a:r>
            <a:r>
              <a:rPr lang="en-IE" sz="2000" dirty="0"/>
              <a:t> </a:t>
            </a:r>
          </a:p>
        </p:txBody>
      </p:sp>
      <p:cxnSp>
        <p:nvCxnSpPr>
          <p:cNvPr id="11" name="Straight Arrow Connector 10"/>
          <p:cNvCxnSpPr>
            <a:cxnSpLocks/>
          </p:cNvCxnSpPr>
          <p:nvPr/>
        </p:nvCxnSpPr>
        <p:spPr>
          <a:xfrm>
            <a:off x="3329532" y="5287852"/>
            <a:ext cx="685800" cy="1"/>
          </a:xfrm>
          <a:prstGeom prst="straightConnector1">
            <a:avLst/>
          </a:prstGeom>
          <a:ln w="28575">
            <a:solidFill>
              <a:srgbClr val="F9CF8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726528" y="2743048"/>
            <a:ext cx="1676400" cy="707886"/>
          </a:xfrm>
          <a:prstGeom prst="rect">
            <a:avLst/>
          </a:prstGeom>
          <a:solidFill>
            <a:srgbClr val="FCBA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private methods</a:t>
            </a:r>
            <a:endParaRPr lang="en-IE" sz="2000" dirty="0"/>
          </a:p>
        </p:txBody>
      </p:sp>
      <p:cxnSp>
        <p:nvCxnSpPr>
          <p:cNvPr id="13" name="Straight Arrow Connector 12"/>
          <p:cNvCxnSpPr>
            <a:cxnSpLocks/>
          </p:cNvCxnSpPr>
          <p:nvPr/>
        </p:nvCxnSpPr>
        <p:spPr>
          <a:xfrm flipV="1">
            <a:off x="3402929" y="2939875"/>
            <a:ext cx="664029" cy="3228"/>
          </a:xfrm>
          <a:prstGeom prst="straightConnector1">
            <a:avLst/>
          </a:prstGeom>
          <a:ln w="2857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6529" y="3703836"/>
            <a:ext cx="1669983" cy="400110"/>
          </a:xfrm>
          <a:prstGeom prst="rect">
            <a:avLst/>
          </a:prstGeom>
          <a:solidFill>
            <a:srgbClr val="FCBA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setter</a:t>
            </a:r>
            <a:endParaRPr lang="en-IE" sz="2000" dirty="0"/>
          </a:p>
        </p:txBody>
      </p:sp>
      <p:cxnSp>
        <p:nvCxnSpPr>
          <p:cNvPr id="15" name="Straight Arrow Connector 14"/>
          <p:cNvCxnSpPr>
            <a:cxnSpLocks/>
            <a:stCxn id="14" idx="3"/>
            <a:endCxn id="19" idx="1"/>
          </p:cNvCxnSpPr>
          <p:nvPr/>
        </p:nvCxnSpPr>
        <p:spPr>
          <a:xfrm flipV="1">
            <a:off x="3396512" y="3886125"/>
            <a:ext cx="642089" cy="17766"/>
          </a:xfrm>
          <a:prstGeom prst="straightConnector1">
            <a:avLst/>
          </a:prstGeom>
          <a:ln w="2857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20">
            <a:extLst>
              <a:ext uri="{FF2B5EF4-FFF2-40B4-BE49-F238E27FC236}">
                <a16:creationId xmlns:a16="http://schemas.microsoft.com/office/drawing/2014/main" id="{568E9ECC-112E-40DC-84EA-6A19D160A5D2}"/>
              </a:ext>
            </a:extLst>
          </p:cNvPr>
          <p:cNvSpPr/>
          <p:nvPr/>
        </p:nvSpPr>
        <p:spPr>
          <a:xfrm>
            <a:off x="4038601" y="2331014"/>
            <a:ext cx="4162643" cy="1217722"/>
          </a:xfrm>
          <a:prstGeom prst="roundRect">
            <a:avLst/>
          </a:prstGeom>
          <a:noFill/>
          <a:ln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568E9ECC-112E-40DC-84EA-6A19D160A5D2}"/>
              </a:ext>
            </a:extLst>
          </p:cNvPr>
          <p:cNvSpPr/>
          <p:nvPr/>
        </p:nvSpPr>
        <p:spPr>
          <a:xfrm>
            <a:off x="4038601" y="3603765"/>
            <a:ext cx="4162643" cy="564720"/>
          </a:xfrm>
          <a:prstGeom prst="roundRect">
            <a:avLst/>
          </a:prstGeom>
          <a:noFill/>
          <a:ln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0" name="TextBox 19"/>
          <p:cNvSpPr txBox="1"/>
          <p:nvPr/>
        </p:nvSpPr>
        <p:spPr>
          <a:xfrm>
            <a:off x="1720112" y="4295789"/>
            <a:ext cx="1669983" cy="400110"/>
          </a:xfrm>
          <a:prstGeom prst="rect">
            <a:avLst/>
          </a:prstGeom>
          <a:solidFill>
            <a:srgbClr val="FCBAC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Like </a:t>
            </a:r>
            <a:r>
              <a:rPr lang="en-IE" sz="2000" b="1" dirty="0" err="1"/>
              <a:t>toString</a:t>
            </a:r>
            <a:endParaRPr lang="en-IE" sz="2000" dirty="0"/>
          </a:p>
        </p:txBody>
      </p:sp>
      <p:cxnSp>
        <p:nvCxnSpPr>
          <p:cNvPr id="22" name="Straight Arrow Connector 21"/>
          <p:cNvCxnSpPr>
            <a:cxnSpLocks/>
          </p:cNvCxnSpPr>
          <p:nvPr/>
        </p:nvCxnSpPr>
        <p:spPr>
          <a:xfrm flipV="1">
            <a:off x="3382864" y="4486626"/>
            <a:ext cx="642089" cy="17766"/>
          </a:xfrm>
          <a:prstGeom prst="straightConnector1">
            <a:avLst/>
          </a:prstGeom>
          <a:ln w="28575">
            <a:solidFill>
              <a:srgbClr val="FCBAC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0">
            <a:extLst>
              <a:ext uri="{FF2B5EF4-FFF2-40B4-BE49-F238E27FC236}">
                <a16:creationId xmlns:a16="http://schemas.microsoft.com/office/drawing/2014/main" id="{568E9ECC-112E-40DC-84EA-6A19D160A5D2}"/>
              </a:ext>
            </a:extLst>
          </p:cNvPr>
          <p:cNvSpPr/>
          <p:nvPr/>
        </p:nvSpPr>
        <p:spPr>
          <a:xfrm>
            <a:off x="4038601" y="4159680"/>
            <a:ext cx="4162643" cy="564720"/>
          </a:xfrm>
          <a:prstGeom prst="roundRect">
            <a:avLst/>
          </a:prstGeom>
          <a:noFill/>
          <a:ln>
            <a:solidFill>
              <a:srgbClr val="FDBB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6528" y="91184"/>
            <a:ext cx="2048086" cy="1224585"/>
          </a:xfrm>
          <a:prstGeom prst="rect">
            <a:avLst/>
          </a:prstGeom>
          <a:ln w="57150">
            <a:solidFill>
              <a:srgbClr val="FF40FF"/>
            </a:solidFill>
          </a:ln>
        </p:spPr>
      </p:pic>
    </p:spTree>
    <p:extLst>
      <p:ext uri="{BB962C8B-B14F-4D97-AF65-F5344CB8AC3E}">
        <p14:creationId xmlns:p14="http://schemas.microsoft.com/office/powerpoint/2010/main" val="400963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 animBg="1"/>
      <p:bldP spid="12" grpId="0" animBg="1"/>
      <p:bldP spid="14" grpId="0" animBg="1"/>
      <p:bldP spid="18" grpId="0" animBg="1"/>
      <p:bldP spid="19" grpId="0" animBg="1"/>
      <p:bldP spid="20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E56E41A1-8747-4CDA-B7A3-6843BCBE68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1" y="2590801"/>
            <a:ext cx="6555229" cy="3139321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Store 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Product[] 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int 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total = 0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Store(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numberItems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Product[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numberItems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//other methods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D429CE-5C15-4974-AC32-7DD2E4457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1" y="381001"/>
            <a:ext cx="2972161" cy="25220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Rectangle: Rounded Corners 8">
            <a:extLst>
              <a:ext uri="{FF2B5EF4-FFF2-40B4-BE49-F238E27FC236}">
                <a16:creationId xmlns:a16="http://schemas.microsoft.com/office/drawing/2014/main" id="{1BE5A788-11DA-45E2-877E-1BF51BC4F361}"/>
              </a:ext>
            </a:extLst>
          </p:cNvPr>
          <p:cNvSpPr/>
          <p:nvPr/>
        </p:nvSpPr>
        <p:spPr>
          <a:xfrm>
            <a:off x="7696200" y="2286001"/>
            <a:ext cx="2666191" cy="535521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3" name="TextBox 12"/>
          <p:cNvSpPr txBox="1"/>
          <p:nvPr/>
        </p:nvSpPr>
        <p:spPr>
          <a:xfrm>
            <a:off x="6852409" y="3257670"/>
            <a:ext cx="1676400" cy="400110"/>
          </a:xfrm>
          <a:prstGeom prst="rect">
            <a:avLst/>
          </a:prstGeom>
          <a:solidFill>
            <a:srgbClr val="F9CF8B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fields</a:t>
            </a:r>
            <a:r>
              <a:rPr lang="en-IE" sz="2000" dirty="0"/>
              <a:t> </a:t>
            </a:r>
          </a:p>
        </p:txBody>
      </p:sp>
      <p:cxnSp>
        <p:nvCxnSpPr>
          <p:cNvPr id="14" name="Straight Arrow Connector 13"/>
          <p:cNvCxnSpPr>
            <a:cxnSpLocks/>
            <a:stCxn id="12" idx="1"/>
          </p:cNvCxnSpPr>
          <p:nvPr/>
        </p:nvCxnSpPr>
        <p:spPr>
          <a:xfrm flipH="1">
            <a:off x="6705601" y="2553761"/>
            <a:ext cx="990599" cy="654108"/>
          </a:xfrm>
          <a:prstGeom prst="straightConnector1">
            <a:avLst/>
          </a:prstGeom>
          <a:ln w="28575">
            <a:solidFill>
              <a:srgbClr val="F9CF8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8">
            <a:extLst>
              <a:ext uri="{FF2B5EF4-FFF2-40B4-BE49-F238E27FC236}">
                <a16:creationId xmlns:a16="http://schemas.microsoft.com/office/drawing/2014/main" id="{1BE5A788-11DA-45E2-877E-1BF51BC4F361}"/>
              </a:ext>
            </a:extLst>
          </p:cNvPr>
          <p:cNvSpPr/>
          <p:nvPr/>
        </p:nvSpPr>
        <p:spPr>
          <a:xfrm>
            <a:off x="2590800" y="3207870"/>
            <a:ext cx="4114800" cy="535521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6528" y="91184"/>
            <a:ext cx="2048086" cy="1224585"/>
          </a:xfrm>
          <a:prstGeom prst="rect">
            <a:avLst/>
          </a:prstGeom>
          <a:ln w="57150">
            <a:solidFill>
              <a:srgbClr val="FF40FF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8814215" y="3582265"/>
            <a:ext cx="1600562" cy="40011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2000"/>
              <a:t>Why </a:t>
            </a:r>
            <a:r>
              <a:rPr lang="en-IE" sz="2000" dirty="0"/>
              <a:t>private?</a:t>
            </a:r>
          </a:p>
        </p:txBody>
      </p:sp>
      <p:pic>
        <p:nvPicPr>
          <p:cNvPr id="18" name="Picture 17" descr="Image result for question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95545" l="7600" r="92400">
                        <a14:foregroundMark x1="61600" y1="2475" x2="64000" y2="84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0649" y="2983614"/>
            <a:ext cx="834363" cy="674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1636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">
            <a:extLst>
              <a:ext uri="{FF2B5EF4-FFF2-40B4-BE49-F238E27FC236}">
                <a16:creationId xmlns:a16="http://schemas.microsoft.com/office/drawing/2014/main" id="{8C06D88D-593E-4F33-B485-1C04E82A95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1" y="2590801"/>
            <a:ext cx="6555229" cy="3139321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Store 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Product[] 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int 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total = 0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Store(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numberItems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Product[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numberItems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//other methods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D429CE-5C15-4974-AC32-7DD2E4457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1" y="381001"/>
            <a:ext cx="2972161" cy="25220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Rectangle: Rounded Corners 6">
            <a:extLst>
              <a:ext uri="{FF2B5EF4-FFF2-40B4-BE49-F238E27FC236}">
                <a16:creationId xmlns:a16="http://schemas.microsoft.com/office/drawing/2014/main" id="{ABF79139-BDA4-498E-82CA-735FBFE064C4}"/>
              </a:ext>
            </a:extLst>
          </p:cNvPr>
          <p:cNvSpPr/>
          <p:nvPr/>
        </p:nvSpPr>
        <p:spPr>
          <a:xfrm>
            <a:off x="7696200" y="685800"/>
            <a:ext cx="2630898" cy="304800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0" name="TextBox 9"/>
          <p:cNvSpPr txBox="1"/>
          <p:nvPr/>
        </p:nvSpPr>
        <p:spPr>
          <a:xfrm>
            <a:off x="8541643" y="4255039"/>
            <a:ext cx="1676400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constructor</a:t>
            </a:r>
            <a:r>
              <a:rPr lang="en-IE" sz="2000" dirty="0"/>
              <a:t> </a:t>
            </a:r>
          </a:p>
        </p:txBody>
      </p:sp>
      <p:cxnSp>
        <p:nvCxnSpPr>
          <p:cNvPr id="11" name="Straight Arrow Connector 10"/>
          <p:cNvCxnSpPr>
            <a:cxnSpLocks/>
          </p:cNvCxnSpPr>
          <p:nvPr/>
        </p:nvCxnSpPr>
        <p:spPr>
          <a:xfrm flipH="1">
            <a:off x="4419600" y="990600"/>
            <a:ext cx="3276600" cy="2971980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8">
            <a:extLst>
              <a:ext uri="{FF2B5EF4-FFF2-40B4-BE49-F238E27FC236}">
                <a16:creationId xmlns:a16="http://schemas.microsoft.com/office/drawing/2014/main" id="{1BE5A788-11DA-45E2-877E-1BF51BC4F361}"/>
              </a:ext>
            </a:extLst>
          </p:cNvPr>
          <p:cNvSpPr/>
          <p:nvPr/>
        </p:nvSpPr>
        <p:spPr>
          <a:xfrm>
            <a:off x="7696200" y="2286001"/>
            <a:ext cx="2666191" cy="535521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3" name="TextBox 12"/>
          <p:cNvSpPr txBox="1"/>
          <p:nvPr/>
        </p:nvSpPr>
        <p:spPr>
          <a:xfrm>
            <a:off x="6852409" y="3257670"/>
            <a:ext cx="1676400" cy="400110"/>
          </a:xfrm>
          <a:prstGeom prst="rect">
            <a:avLst/>
          </a:prstGeom>
          <a:solidFill>
            <a:srgbClr val="F9CF8B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sz="2000" b="1" dirty="0"/>
              <a:t>fields</a:t>
            </a:r>
            <a:r>
              <a:rPr lang="en-IE" sz="2000" dirty="0"/>
              <a:t> </a:t>
            </a:r>
          </a:p>
        </p:txBody>
      </p:sp>
      <p:cxnSp>
        <p:nvCxnSpPr>
          <p:cNvPr id="14" name="Straight Arrow Connector 13"/>
          <p:cNvCxnSpPr>
            <a:cxnSpLocks/>
            <a:stCxn id="12" idx="1"/>
          </p:cNvCxnSpPr>
          <p:nvPr/>
        </p:nvCxnSpPr>
        <p:spPr>
          <a:xfrm flipH="1">
            <a:off x="6705601" y="2553761"/>
            <a:ext cx="990599" cy="654108"/>
          </a:xfrm>
          <a:prstGeom prst="straightConnector1">
            <a:avLst/>
          </a:prstGeom>
          <a:ln w="28575">
            <a:solidFill>
              <a:srgbClr val="F9CF8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8">
            <a:extLst>
              <a:ext uri="{FF2B5EF4-FFF2-40B4-BE49-F238E27FC236}">
                <a16:creationId xmlns:a16="http://schemas.microsoft.com/office/drawing/2014/main" id="{1BE5A788-11DA-45E2-877E-1BF51BC4F361}"/>
              </a:ext>
            </a:extLst>
          </p:cNvPr>
          <p:cNvSpPr/>
          <p:nvPr/>
        </p:nvSpPr>
        <p:spPr>
          <a:xfrm>
            <a:off x="2590800" y="3207870"/>
            <a:ext cx="4114800" cy="535521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0" name="Rectangle: Rounded Corners 6">
            <a:extLst>
              <a:ext uri="{FF2B5EF4-FFF2-40B4-BE49-F238E27FC236}">
                <a16:creationId xmlns:a16="http://schemas.microsoft.com/office/drawing/2014/main" id="{ABF79139-BDA4-498E-82CA-735FBFE064C4}"/>
              </a:ext>
            </a:extLst>
          </p:cNvPr>
          <p:cNvSpPr/>
          <p:nvPr/>
        </p:nvSpPr>
        <p:spPr>
          <a:xfrm>
            <a:off x="2590800" y="3962580"/>
            <a:ext cx="5867400" cy="970232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6528" y="91184"/>
            <a:ext cx="2048086" cy="1224585"/>
          </a:xfrm>
          <a:prstGeom prst="rect">
            <a:avLst/>
          </a:prstGeom>
          <a:ln w="57150">
            <a:solidFill>
              <a:srgbClr val="FF40FF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8814215" y="3582265"/>
            <a:ext cx="1600562" cy="40011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E" sz="2000"/>
              <a:t>Why </a:t>
            </a:r>
            <a:r>
              <a:rPr lang="en-IE" sz="2000" dirty="0"/>
              <a:t>private?</a:t>
            </a:r>
          </a:p>
        </p:txBody>
      </p:sp>
      <p:pic>
        <p:nvPicPr>
          <p:cNvPr id="18" name="Picture 17" descr="Image result for question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95545" l="7600" r="92400">
                        <a14:foregroundMark x1="61600" y1="2475" x2="64000" y2="84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0649" y="2983614"/>
            <a:ext cx="834363" cy="674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1665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6" grpId="0" animBg="1"/>
      <p:bldP spid="20" grpId="0" animBg="1"/>
      <p:bldP spid="1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1904</Words>
  <Application>Microsoft Office PowerPoint</Application>
  <PresentationFormat>Widescreen</PresentationFormat>
  <Paragraphs>149</Paragraphs>
  <Slides>23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Courier New</vt:lpstr>
      <vt:lpstr>JetBrains Mono</vt:lpstr>
      <vt:lpstr>Office Theme</vt:lpstr>
      <vt:lpstr>Shop V2.0 - An Array of Product</vt:lpstr>
      <vt:lpstr>Recap: Shop V1.0 - Product</vt:lpstr>
      <vt:lpstr>Recap: Shop V1.0 - Driver</vt:lpstr>
      <vt:lpstr>Shop V2.0</vt:lpstr>
      <vt:lpstr>Shop V2.0 – changes to classes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Shop V2.0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Array of Product</dc:title>
  <dc:creator>Siobhan Drohan</dc:creator>
  <cp:lastModifiedBy>Siobhan Roche</cp:lastModifiedBy>
  <cp:revision>166</cp:revision>
  <cp:lastPrinted>2018-03-17T14:02:04Z</cp:lastPrinted>
  <dcterms:created xsi:type="dcterms:W3CDTF">2006-08-16T00:00:00Z</dcterms:created>
  <dcterms:modified xsi:type="dcterms:W3CDTF">2026-01-21T13:45:32Z</dcterms:modified>
</cp:coreProperties>
</file>